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42"/>
  </p:notesMasterIdLst>
  <p:handoutMasterIdLst>
    <p:handoutMasterId r:id="rId43"/>
  </p:handoutMasterIdLst>
  <p:sldIdLst>
    <p:sldId id="259" r:id="rId2"/>
    <p:sldId id="300" r:id="rId3"/>
    <p:sldId id="269" r:id="rId4"/>
    <p:sldId id="260" r:id="rId5"/>
    <p:sldId id="262" r:id="rId6"/>
    <p:sldId id="263" r:id="rId7"/>
    <p:sldId id="264" r:id="rId8"/>
    <p:sldId id="299" r:id="rId9"/>
    <p:sldId id="265" r:id="rId10"/>
    <p:sldId id="293" r:id="rId11"/>
    <p:sldId id="271" r:id="rId12"/>
    <p:sldId id="270" r:id="rId13"/>
    <p:sldId id="272" r:id="rId14"/>
    <p:sldId id="273" r:id="rId15"/>
    <p:sldId id="274" r:id="rId16"/>
    <p:sldId id="275" r:id="rId17"/>
    <p:sldId id="276" r:id="rId18"/>
    <p:sldId id="277" r:id="rId19"/>
    <p:sldId id="281" r:id="rId20"/>
    <p:sldId id="278" r:id="rId21"/>
    <p:sldId id="279" r:id="rId22"/>
    <p:sldId id="280" r:id="rId23"/>
    <p:sldId id="301" r:id="rId24"/>
    <p:sldId id="282" r:id="rId25"/>
    <p:sldId id="283" r:id="rId26"/>
    <p:sldId id="284" r:id="rId27"/>
    <p:sldId id="303" r:id="rId28"/>
    <p:sldId id="285" r:id="rId29"/>
    <p:sldId id="286" r:id="rId30"/>
    <p:sldId id="287" r:id="rId31"/>
    <p:sldId id="288" r:id="rId32"/>
    <p:sldId id="289" r:id="rId33"/>
    <p:sldId id="291" r:id="rId34"/>
    <p:sldId id="290" r:id="rId35"/>
    <p:sldId id="292" r:id="rId36"/>
    <p:sldId id="294" r:id="rId37"/>
    <p:sldId id="295" r:id="rId38"/>
    <p:sldId id="297" r:id="rId39"/>
    <p:sldId id="296" r:id="rId40"/>
    <p:sldId id="298" r:id="rId41"/>
  </p:sldIdLst>
  <p:sldSz cx="9144000" cy="6858000" type="screen4x3"/>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5072" autoAdjust="0"/>
  </p:normalViewPr>
  <p:slideViewPr>
    <p:cSldViewPr snapToGrid="0">
      <p:cViewPr varScale="1">
        <p:scale>
          <a:sx n="67" d="100"/>
          <a:sy n="67" d="100"/>
        </p:scale>
        <p:origin x="1934" y="53"/>
      </p:cViewPr>
      <p:guideLst>
        <p:guide orient="horz" pos="2160"/>
        <p:guide pos="2880"/>
      </p:guideLst>
    </p:cSldViewPr>
  </p:slideViewPr>
  <p:notesTextViewPr>
    <p:cViewPr>
      <p:scale>
        <a:sx n="150" d="100"/>
        <a:sy n="150" d="100"/>
      </p:scale>
      <p:origin x="0" y="0"/>
    </p:cViewPr>
  </p:notesTextViewPr>
  <p:notesViewPr>
    <p:cSldViewPr snapToGrid="0">
      <p:cViewPr varScale="1">
        <p:scale>
          <a:sx n="69" d="100"/>
          <a:sy n="69" d="100"/>
        </p:scale>
        <p:origin x="-3306"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a-DK"/>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97D7737-F1DD-4B30-8394-AC7E6AFDAF4E}" type="datetimeFigureOut">
              <a:rPr lang="da-DK" smtClean="0"/>
              <a:pPr/>
              <a:t>11-06-2014</a:t>
            </a:fld>
            <a:endParaRPr lang="da-DK"/>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a-DK"/>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F5B2226-9305-45F0-836B-266E5F4173E4}" type="slidenum">
              <a:rPr lang="da-DK" smtClean="0"/>
              <a:pPr/>
              <a:t>‹#›</a:t>
            </a:fld>
            <a:endParaRPr lang="da-DK"/>
          </a:p>
        </p:txBody>
      </p:sp>
    </p:spTree>
    <p:extLst>
      <p:ext uri="{BB962C8B-B14F-4D97-AF65-F5344CB8AC3E}">
        <p14:creationId xmlns:p14="http://schemas.microsoft.com/office/powerpoint/2010/main" val="8590081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5D4FDC-8A2D-4C72-AF87-D2545EAC50B4}" type="datetimeFigureOut">
              <a:rPr lang="da-DK" smtClean="0"/>
              <a:pPr/>
              <a:t>11-06-2014</a:t>
            </a:fld>
            <a:endParaRPr lang="da-DK"/>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B25B94-4E10-44D2-A035-418132905008}" type="slidenum">
              <a:rPr lang="da-DK" smtClean="0"/>
              <a:pPr/>
              <a:t>‹#›</a:t>
            </a:fld>
            <a:endParaRPr lang="da-DK"/>
          </a:p>
        </p:txBody>
      </p:sp>
    </p:spTree>
    <p:extLst>
      <p:ext uri="{BB962C8B-B14F-4D97-AF65-F5344CB8AC3E}">
        <p14:creationId xmlns:p14="http://schemas.microsoft.com/office/powerpoint/2010/main" val="22502133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4</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21</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22</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24</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25</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26</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27</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primary feature of the application is the ability to search for recipes by ingredients.</a:t>
            </a:r>
          </a:p>
          <a:p>
            <a:r>
              <a:rPr lang="en-US" dirty="0" err="1" smtClean="0"/>
              <a:t>Supercook</a:t>
            </a:r>
            <a:r>
              <a:rPr lang="en-US" dirty="0" smtClean="0"/>
              <a:t> also has the feature, but unlike them we want the recipes with the most matching ingredients to have the highest precedence.</a:t>
            </a:r>
          </a:p>
          <a:p>
            <a:r>
              <a:rPr lang="en-US" dirty="0" smtClean="0"/>
              <a:t>    We think this makes more sense, because the user will most likely not, or never, type in all the ingredients of a recipes.</a:t>
            </a:r>
          </a:p>
          <a:p>
            <a:r>
              <a:rPr lang="en-US" dirty="0" smtClean="0"/>
              <a:t>The last sort will have higher precedence than earlier sorts.</a:t>
            </a:r>
          </a:p>
          <a:p>
            <a:r>
              <a:rPr lang="en-US" dirty="0" smtClean="0"/>
              <a:t>This sort means that</a:t>
            </a:r>
          </a:p>
          <a:p>
            <a:r>
              <a:rPr lang="en-US" dirty="0" smtClean="0"/>
              <a:t>    We will get recipes that have as many matching ingredients as possible.</a:t>
            </a:r>
          </a:p>
          <a:p>
            <a:r>
              <a:rPr lang="en-US" dirty="0" smtClean="0"/>
              <a:t>    If the same amount, the recipes where we need fewest mandatory ingredients.</a:t>
            </a:r>
          </a:p>
          <a:p>
            <a:r>
              <a:rPr lang="en-US" dirty="0" smtClean="0"/>
              <a:t>    If the same amount, then we do the same for optional ingredients.</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29</a:t>
            </a:fld>
            <a:endParaRPr lang="da-DK"/>
          </a:p>
        </p:txBody>
      </p:sp>
    </p:spTree>
    <p:extLst>
      <p:ext uri="{BB962C8B-B14F-4D97-AF65-F5344CB8AC3E}">
        <p14:creationId xmlns:p14="http://schemas.microsoft.com/office/powerpoint/2010/main" val="1489756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calculate the matching ingredients for each recipe.</a:t>
            </a:r>
          </a:p>
          <a:p>
            <a:r>
              <a:rPr lang="en-US" dirty="0" smtClean="0"/>
              <a:t>This is all executed as one big query, but with these nested queries.</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30</a:t>
            </a:fld>
            <a:endParaRPr lang="da-DK"/>
          </a:p>
        </p:txBody>
      </p:sp>
    </p:spTree>
    <p:extLst>
      <p:ext uri="{BB962C8B-B14F-4D97-AF65-F5344CB8AC3E}">
        <p14:creationId xmlns:p14="http://schemas.microsoft.com/office/powerpoint/2010/main" val="14897567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calculate the missing ingredients for each recipe.</a:t>
            </a:r>
          </a:p>
          <a:p>
            <a:r>
              <a:rPr lang="en-US" dirty="0" smtClean="0"/>
              <a:t>We retrieve all the </a:t>
            </a:r>
            <a:r>
              <a:rPr lang="en-US" dirty="0" err="1" smtClean="0"/>
              <a:t>exchangeables</a:t>
            </a:r>
            <a:r>
              <a:rPr lang="en-US" dirty="0" smtClean="0"/>
              <a:t> that does not contain an ingredient specified by the user.</a:t>
            </a:r>
          </a:p>
          <a:p>
            <a:r>
              <a:rPr lang="en-US" dirty="0" smtClean="0"/>
              <a:t>    Remember </a:t>
            </a:r>
            <a:r>
              <a:rPr lang="en-US" dirty="0" err="1" smtClean="0"/>
              <a:t>exchangeables</a:t>
            </a:r>
            <a:r>
              <a:rPr lang="en-US" dirty="0" smtClean="0"/>
              <a:t> consists of several ingredients.</a:t>
            </a:r>
          </a:p>
          <a:p>
            <a:r>
              <a:rPr lang="en-US" dirty="0" smtClean="0"/>
              <a:t>Then count the number </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31</a:t>
            </a:fld>
            <a:endParaRPr lang="da-DK"/>
          </a:p>
        </p:txBody>
      </p:sp>
    </p:spTree>
    <p:extLst>
      <p:ext uri="{BB962C8B-B14F-4D97-AF65-F5344CB8AC3E}">
        <p14:creationId xmlns:p14="http://schemas.microsoft.com/office/powerpoint/2010/main" val="1489756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sort the recipes with the precedence function shown before.</a:t>
            </a:r>
          </a:p>
          <a:p>
            <a:r>
              <a:rPr lang="en-US" dirty="0" smtClean="0"/>
              <a:t>    Mandatory matching</a:t>
            </a:r>
          </a:p>
          <a:p>
            <a:r>
              <a:rPr lang="en-US" dirty="0" smtClean="0"/>
              <a:t>    Mandatory missing</a:t>
            </a:r>
          </a:p>
          <a:p>
            <a:r>
              <a:rPr lang="en-US" dirty="0" smtClean="0"/>
              <a:t>    Optional matching</a:t>
            </a:r>
          </a:p>
          <a:p>
            <a:r>
              <a:rPr lang="en-US" dirty="0" smtClean="0"/>
              <a:t>    Optional missing</a:t>
            </a:r>
          </a:p>
          <a:p>
            <a:r>
              <a:rPr lang="en-US" dirty="0" err="1" smtClean="0"/>
              <a:t>Supercook's</a:t>
            </a:r>
            <a:r>
              <a:rPr lang="en-US" dirty="0" smtClean="0"/>
              <a:t> sorts by the number of missing ingredients, which means boiled egg would be at the top.</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32</a:t>
            </a:fld>
            <a:endParaRPr lang="da-DK"/>
          </a:p>
        </p:txBody>
      </p:sp>
    </p:spTree>
    <p:extLst>
      <p:ext uri="{BB962C8B-B14F-4D97-AF65-F5344CB8AC3E}">
        <p14:creationId xmlns:p14="http://schemas.microsoft.com/office/powerpoint/2010/main" val="1489756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5</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Testcases</a:t>
            </a:r>
            <a:r>
              <a:rPr lang="en-US" dirty="0" smtClean="0"/>
              <a:t>:</a:t>
            </a:r>
          </a:p>
          <a:p>
            <a:r>
              <a:rPr lang="en-US" dirty="0" smtClean="0"/>
              <a:t>Our </a:t>
            </a:r>
            <a:r>
              <a:rPr lang="en-US" dirty="0" err="1" smtClean="0"/>
              <a:t>testcases</a:t>
            </a:r>
            <a:r>
              <a:rPr lang="en-US" dirty="0" smtClean="0"/>
              <a:t> consist of steps which each have a procedure and a </a:t>
            </a:r>
            <a:r>
              <a:rPr lang="en-US" dirty="0" err="1" smtClean="0"/>
              <a:t>succes</a:t>
            </a:r>
            <a:r>
              <a:rPr lang="en-US" dirty="0" smtClean="0"/>
              <a:t> criteria</a:t>
            </a:r>
          </a:p>
          <a:p>
            <a:r>
              <a:rPr lang="en-US" dirty="0" smtClean="0"/>
              <a:t>If all the steps in the test case </a:t>
            </a:r>
            <a:r>
              <a:rPr lang="en-US" dirty="0" err="1" smtClean="0"/>
              <a:t>succeds</a:t>
            </a:r>
            <a:r>
              <a:rPr lang="en-US" dirty="0" smtClean="0"/>
              <a:t>, the </a:t>
            </a:r>
            <a:r>
              <a:rPr lang="en-US" dirty="0" err="1" smtClean="0"/>
              <a:t>testcase</a:t>
            </a:r>
            <a:r>
              <a:rPr lang="en-US" dirty="0" smtClean="0"/>
              <a:t> has been is successful.</a:t>
            </a:r>
          </a:p>
          <a:p>
            <a:endParaRPr lang="en-US" dirty="0" smtClean="0"/>
          </a:p>
          <a:p>
            <a:r>
              <a:rPr lang="en-US" dirty="0" smtClean="0"/>
              <a:t>Case Results:</a:t>
            </a:r>
          </a:p>
          <a:p>
            <a:r>
              <a:rPr lang="en-US" dirty="0" smtClean="0"/>
              <a:t>Unfortunately could not test the shopping list since it was not implemented.</a:t>
            </a:r>
          </a:p>
          <a:p>
            <a:endParaRPr lang="en-US" dirty="0" smtClean="0"/>
          </a:p>
          <a:p>
            <a:r>
              <a:rPr lang="en-US" dirty="0" smtClean="0"/>
              <a:t>All of our black </a:t>
            </a:r>
            <a:r>
              <a:rPr lang="en-US" dirty="0" err="1" smtClean="0"/>
              <a:t>testcases</a:t>
            </a:r>
            <a:r>
              <a:rPr lang="en-US" dirty="0" smtClean="0"/>
              <a:t> was successful except the </a:t>
            </a:r>
            <a:r>
              <a:rPr lang="en-US" dirty="0" err="1" smtClean="0"/>
              <a:t>testcases</a:t>
            </a:r>
            <a:r>
              <a:rPr lang="en-US" dirty="0" smtClean="0"/>
              <a:t> where the feature had not yet been implemented. </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34</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Unittest</a:t>
            </a:r>
            <a:r>
              <a:rPr lang="en-US" dirty="0" smtClean="0"/>
              <a:t>:</a:t>
            </a:r>
          </a:p>
          <a:p>
            <a:r>
              <a:rPr lang="en-US" dirty="0" smtClean="0"/>
              <a:t>We designed the client to be as thin as possible, meaning that mostly all processing is done on the server.</a:t>
            </a:r>
          </a:p>
          <a:p>
            <a:r>
              <a:rPr lang="en-US" dirty="0" smtClean="0"/>
              <a:t>Because of this we have chosen to focus on testing the server, because if we are confident that the server always</a:t>
            </a:r>
          </a:p>
          <a:p>
            <a:r>
              <a:rPr lang="en-US" dirty="0" smtClean="0"/>
              <a:t>returns the correct result, then we only make sure that the client the sends the correct message.</a:t>
            </a:r>
          </a:p>
          <a:p>
            <a:r>
              <a:rPr lang="en-US" dirty="0" smtClean="0"/>
              <a:t>We </a:t>
            </a:r>
            <a:r>
              <a:rPr lang="en-US" dirty="0" err="1" smtClean="0"/>
              <a:t>succeded</a:t>
            </a:r>
            <a:r>
              <a:rPr lang="en-US" dirty="0" smtClean="0"/>
              <a:t> in having 100% code coverage on the server, which makes us more confident that the server returns</a:t>
            </a:r>
          </a:p>
          <a:p>
            <a:r>
              <a:rPr lang="en-US" dirty="0" smtClean="0"/>
              <a:t>the correct answer to client.</a:t>
            </a:r>
          </a:p>
          <a:p>
            <a:endParaRPr lang="en-US" dirty="0" smtClean="0"/>
          </a:p>
          <a:p>
            <a:r>
              <a:rPr lang="en-US" dirty="0" smtClean="0"/>
              <a:t>Mutation testing:</a:t>
            </a:r>
          </a:p>
          <a:p>
            <a:r>
              <a:rPr lang="en-US" dirty="0" smtClean="0"/>
              <a:t>To ensure that our tests works as intended we perform a mutation test, the mutation test will alter the code and if our unit test passes it is considered defective, and should be refactored. We have 14 unit test that is considered defective of 64 mutants. Which mean that our mutation test score is 78% of our unit test is good. With more time we could improve our mutation test score. </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35</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Relevant recipes &amp; Powered by a search algorithm:</a:t>
            </a:r>
          </a:p>
          <a:p>
            <a:r>
              <a:rPr lang="en-US" dirty="0" smtClean="0"/>
              <a:t>We are confident that our application can provide the user with relevant recipes, based on the ingredients that they have given as input, This is possible since our application is powered by our search </a:t>
            </a:r>
            <a:r>
              <a:rPr lang="en-US" dirty="0" err="1" smtClean="0"/>
              <a:t>algortim</a:t>
            </a:r>
            <a:r>
              <a:rPr lang="en-US" dirty="0" smtClean="0"/>
              <a:t> as </a:t>
            </a:r>
            <a:r>
              <a:rPr lang="en-US" dirty="0" err="1" smtClean="0"/>
              <a:t>Jesper</a:t>
            </a:r>
            <a:r>
              <a:rPr lang="en-US" dirty="0" smtClean="0"/>
              <a:t> told you about earlier.</a:t>
            </a:r>
          </a:p>
          <a:p>
            <a:endParaRPr lang="en-US" dirty="0" smtClean="0"/>
          </a:p>
          <a:p>
            <a:r>
              <a:rPr lang="en-US" dirty="0" smtClean="0"/>
              <a:t>Easy to navigate:</a:t>
            </a:r>
          </a:p>
          <a:p>
            <a:r>
              <a:rPr lang="en-US" dirty="0" smtClean="0"/>
              <a:t>With implementation of the navigation drawer we have made the application suitable for Android users.</a:t>
            </a:r>
          </a:p>
          <a:p>
            <a:r>
              <a:rPr lang="en-US" dirty="0" smtClean="0"/>
              <a:t>Most Android user are familiar with the navigation drawer from other applications, and therefore they do not need</a:t>
            </a:r>
            <a:r>
              <a:rPr lang="en-US" baseline="0" dirty="0" smtClean="0"/>
              <a:t> </a:t>
            </a:r>
            <a:r>
              <a:rPr lang="en-US" dirty="0" smtClean="0"/>
              <a:t>to learn a design.</a:t>
            </a:r>
          </a:p>
          <a:p>
            <a:endParaRPr lang="en-US" dirty="0" smtClean="0"/>
          </a:p>
          <a:p>
            <a:r>
              <a:rPr lang="en-US" dirty="0" smtClean="0"/>
              <a:t>Support for free-text search:</a:t>
            </a:r>
          </a:p>
          <a:p>
            <a:r>
              <a:rPr lang="en-US" dirty="0" smtClean="0"/>
              <a:t>The application also supports the standard free-text search, which basically matches the input of the user with the recipe's title and description.</a:t>
            </a:r>
          </a:p>
          <a:p>
            <a:endParaRPr lang="en-US" dirty="0" smtClean="0"/>
          </a:p>
          <a:p>
            <a:r>
              <a:rPr lang="en-US" dirty="0" smtClean="0"/>
              <a:t>User can login using Google+:</a:t>
            </a:r>
          </a:p>
          <a:p>
            <a:r>
              <a:rPr lang="en-US" dirty="0" smtClean="0"/>
              <a:t>The user can also use the social media Google+ to sign-in in to the application. This gives </a:t>
            </a:r>
            <a:r>
              <a:rPr lang="en-US" dirty="0" err="1" smtClean="0"/>
              <a:t>ud</a:t>
            </a:r>
            <a:r>
              <a:rPr lang="en-US" dirty="0" smtClean="0"/>
              <a:t> the ability to identify the user and save user related information, such as their list of </a:t>
            </a:r>
            <a:r>
              <a:rPr lang="en-US" dirty="0" err="1" smtClean="0"/>
              <a:t>favourite</a:t>
            </a:r>
            <a:r>
              <a:rPr lang="en-US" dirty="0" smtClean="0"/>
              <a:t> recipes.</a:t>
            </a:r>
          </a:p>
          <a:p>
            <a:endParaRPr lang="en-US" dirty="0" smtClean="0"/>
          </a:p>
          <a:p>
            <a:r>
              <a:rPr lang="en-US" dirty="0" smtClean="0"/>
              <a:t>Confident that the server returns correct results:</a:t>
            </a:r>
          </a:p>
          <a:p>
            <a:r>
              <a:rPr lang="en-US" dirty="0" smtClean="0"/>
              <a:t>based on our test and mutation test we can with confidence say that our server returns the correct message back to the client.</a:t>
            </a:r>
            <a:endParaRPr lang="da-DK" dirty="0" smtClean="0"/>
          </a:p>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37</a:t>
            </a:fld>
            <a:endParaRPr lang="da-DK"/>
          </a:p>
        </p:txBody>
      </p:sp>
    </p:spTree>
    <p:extLst>
      <p:ext uri="{BB962C8B-B14F-4D97-AF65-F5344CB8AC3E}">
        <p14:creationId xmlns:p14="http://schemas.microsoft.com/office/powerpoint/2010/main" val="23931000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39</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6</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7</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8</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9</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10</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12</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20</a:t>
            </a:fld>
            <a:endParaRPr lang="da-DK"/>
          </a:p>
        </p:txBody>
      </p:sp>
    </p:spTree>
    <p:extLst>
      <p:ext uri="{BB962C8B-B14F-4D97-AF65-F5344CB8AC3E}">
        <p14:creationId xmlns:p14="http://schemas.microsoft.com/office/powerpoint/2010/main" val="2186571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2929521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995707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1441491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1922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25729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5625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3551489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2284547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400193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8" name="Footer Placeholder 7"/>
          <p:cNvSpPr>
            <a:spLocks noGrp="1"/>
          </p:cNvSpPr>
          <p:nvPr>
            <p:ph type="ftr" sz="quarter" idx="11"/>
          </p:nvPr>
        </p:nvSpPr>
        <p:spPr/>
        <p:txBody>
          <a:bodyPr/>
          <a:lstStyle/>
          <a:p>
            <a:endParaRPr lang="da-DK"/>
          </a:p>
        </p:txBody>
      </p:sp>
      <p:sp>
        <p:nvSpPr>
          <p:cNvPr id="9" name="Slide Number Placeholder 8"/>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3416615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4" name="Footer Placeholder 3"/>
          <p:cNvSpPr>
            <a:spLocks noGrp="1"/>
          </p:cNvSpPr>
          <p:nvPr>
            <p:ph type="ftr" sz="quarter" idx="11"/>
          </p:nvPr>
        </p:nvSpPr>
        <p:spPr/>
        <p:txBody>
          <a:bodyPr/>
          <a:lstStyle/>
          <a:p>
            <a:endParaRPr lang="da-DK"/>
          </a:p>
        </p:txBody>
      </p:sp>
      <p:sp>
        <p:nvSpPr>
          <p:cNvPr id="5" name="Slide Number Placeholder 4"/>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3268632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3" name="Footer Placeholder 2"/>
          <p:cNvSpPr>
            <a:spLocks noGrp="1"/>
          </p:cNvSpPr>
          <p:nvPr>
            <p:ph type="ftr" sz="quarter" idx="11"/>
          </p:nvPr>
        </p:nvSpPr>
        <p:spPr/>
        <p:txBody>
          <a:bodyPr/>
          <a:lstStyle/>
          <a:p>
            <a:endParaRPr lang="da-DK"/>
          </a:p>
        </p:txBody>
      </p:sp>
      <p:sp>
        <p:nvSpPr>
          <p:cNvPr id="4" name="Slide Number Placeholder 3"/>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3202428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725834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2829104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AB3BFA-33DE-4ACD-A365-AD6885A87E12}" type="datetimeFigureOut">
              <a:rPr lang="da-DK" smtClean="0"/>
              <a:pPr/>
              <a:t>11-06-2014</a:t>
            </a:fld>
            <a:endParaRPr lang="da-DK"/>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62351C-A776-41C2-B17E-74DB9CCFE911}" type="slidenum">
              <a:rPr lang="da-DK" smtClean="0"/>
              <a:pPr/>
              <a:t>‹#›</a:t>
            </a:fld>
            <a:endParaRPr lang="da-DK"/>
          </a:p>
        </p:txBody>
      </p:sp>
    </p:spTree>
    <p:extLst>
      <p:ext uri="{BB962C8B-B14F-4D97-AF65-F5344CB8AC3E}">
        <p14:creationId xmlns:p14="http://schemas.microsoft.com/office/powerpoint/2010/main" val="3767957413"/>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7.e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vmlDrawing" Target="../drawings/vmlDrawing2.vml"/><Relationship Id="rId5" Type="http://schemas.openxmlformats.org/officeDocument/2006/relationships/image" Target="../media/image20.emf"/><Relationship Id="rId4" Type="http://schemas.openxmlformats.org/officeDocument/2006/relationships/oleObject" Target="../embeddings/oleObject2.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vmlDrawing" Target="../drawings/vmlDrawing3.vml"/><Relationship Id="rId5" Type="http://schemas.openxmlformats.org/officeDocument/2006/relationships/image" Target="../media/image21.emf"/><Relationship Id="rId4" Type="http://schemas.openxmlformats.org/officeDocument/2006/relationships/oleObject" Target="../embeddings/oleObject3.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vmlDrawing" Target="../drawings/vmlDrawing4.vml"/><Relationship Id="rId5" Type="http://schemas.openxmlformats.org/officeDocument/2006/relationships/image" Target="../media/image22.emf"/><Relationship Id="rId4" Type="http://schemas.openxmlformats.org/officeDocument/2006/relationships/oleObject" Target="../embeddings/oleObject4.bin"/></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led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flipV="1">
            <a:off x="1143003" y="-1143002"/>
            <a:ext cx="6857999" cy="9144003"/>
          </a:xfrm>
          <a:prstGeom prst="rect">
            <a:avLst/>
          </a:prstGeom>
        </p:spPr>
      </p:pic>
      <p:sp>
        <p:nvSpPr>
          <p:cNvPr id="10" name="object 10"/>
          <p:cNvSpPr/>
          <p:nvPr/>
        </p:nvSpPr>
        <p:spPr>
          <a:xfrm>
            <a:off x="457200" y="3222283"/>
            <a:ext cx="8229600" cy="1934911"/>
          </a:xfrm>
          <a:custGeom>
            <a:avLst/>
            <a:gdLst/>
            <a:ahLst/>
            <a:cxnLst/>
            <a:rect l="l" t="t" r="r" b="b"/>
            <a:pathLst>
              <a:path w="8229600" h="1436420">
                <a:moveTo>
                  <a:pt x="0" y="1436420"/>
                </a:moveTo>
                <a:lnTo>
                  <a:pt x="8229600" y="1436420"/>
                </a:lnTo>
                <a:lnTo>
                  <a:pt x="8229600" y="0"/>
                </a:lnTo>
                <a:lnTo>
                  <a:pt x="0" y="0"/>
                </a:lnTo>
                <a:lnTo>
                  <a:pt x="0" y="1436420"/>
                </a:lnTo>
                <a:close/>
              </a:path>
            </a:pathLst>
          </a:custGeom>
          <a:solidFill>
            <a:schemeClr val="tx2">
              <a:lumMod val="50000"/>
            </a:schemeClr>
          </a:solidFill>
        </p:spPr>
        <p:txBody>
          <a:bodyPr wrap="square" lIns="0" tIns="0" rIns="0" bIns="0" rtlCol="0">
            <a:noAutofit/>
          </a:bodyPr>
          <a:lstStyle/>
          <a:p>
            <a:endParaRPr dirty="0"/>
          </a:p>
        </p:txBody>
      </p:sp>
      <p:pic>
        <p:nvPicPr>
          <p:cNvPr id="16" name="Billed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8" name="object 2"/>
          <p:cNvSpPr txBox="1">
            <a:spLocks noGrp="1"/>
          </p:cNvSpPr>
          <p:nvPr>
            <p:ph type="title" idx="4294967295"/>
          </p:nvPr>
        </p:nvSpPr>
        <p:spPr>
          <a:xfrm>
            <a:off x="1803400" y="1589049"/>
            <a:ext cx="5537200" cy="1455738"/>
          </a:xfrm>
          <a:prstGeom prst="rect">
            <a:avLst/>
          </a:prstGeom>
        </p:spPr>
        <p:txBody>
          <a:bodyPr vert="horz" wrap="square" lIns="0" tIns="0" rIns="0" bIns="0" rtlCol="0" anchor="ctr">
            <a:noAutofit/>
          </a:bodyPr>
          <a:lstStyle/>
          <a:p>
            <a:pPr algn="ctr">
              <a:lnSpc>
                <a:spcPts val="3960"/>
              </a:lnSpc>
              <a:tabLst>
                <a:tab pos="1676358" algn="l"/>
              </a:tabLst>
            </a:pPr>
            <a:r>
              <a:rPr lang="da-DK" sz="3600" b="1" dirty="0" smtClean="0">
                <a:solidFill>
                  <a:schemeClr val="tx2">
                    <a:lumMod val="50000"/>
                  </a:schemeClr>
                </a:solidFill>
                <a:latin typeface="Arial"/>
                <a:cs typeface="Arial"/>
              </a:rPr>
              <a:t>Dishcover</a:t>
            </a:r>
            <a:endParaRPr sz="3600" b="1" dirty="0">
              <a:solidFill>
                <a:schemeClr val="tx2">
                  <a:lumMod val="50000"/>
                </a:schemeClr>
              </a:solidFill>
              <a:latin typeface="Arial"/>
              <a:cs typeface="Arial"/>
            </a:endParaRPr>
          </a:p>
        </p:txBody>
      </p:sp>
      <p:sp>
        <p:nvSpPr>
          <p:cNvPr id="12" name="object 3"/>
          <p:cNvSpPr txBox="1"/>
          <p:nvPr/>
        </p:nvSpPr>
        <p:spPr>
          <a:xfrm>
            <a:off x="2677051" y="3459653"/>
            <a:ext cx="3838575" cy="578949"/>
          </a:xfrm>
          <a:prstGeom prst="rect">
            <a:avLst/>
          </a:prstGeom>
        </p:spPr>
        <p:txBody>
          <a:bodyPr vert="horz" wrap="square" lIns="0" tIns="0" rIns="0" bIns="0" rtlCol="0">
            <a:noAutofit/>
          </a:bodyPr>
          <a:lstStyle/>
          <a:p>
            <a:pPr algn="ctr">
              <a:tabLst>
                <a:tab pos="2356426" algn="l"/>
              </a:tabLst>
            </a:pPr>
            <a:r>
              <a:rPr lang="da-DK" sz="1600" kern="0" cap="all" spc="200" dirty="0">
                <a:solidFill>
                  <a:schemeClr val="bg1"/>
                </a:solidFill>
                <a:latin typeface="Arial" pitchFamily="34" charset="0"/>
              </a:rPr>
              <a:t>An Interactive Mobile Cookbook</a:t>
            </a:r>
            <a:endParaRPr sz="1600" kern="0" cap="all" spc="200" dirty="0">
              <a:solidFill>
                <a:schemeClr val="bg1"/>
              </a:solidFill>
              <a:latin typeface="Arial" pitchFamily="34" charset="0"/>
            </a:endParaRPr>
          </a:p>
        </p:txBody>
      </p:sp>
      <p:sp>
        <p:nvSpPr>
          <p:cNvPr id="13" name="Rektangel 12"/>
          <p:cNvSpPr/>
          <p:nvPr/>
        </p:nvSpPr>
        <p:spPr>
          <a:xfrm>
            <a:off x="467544" y="4052016"/>
            <a:ext cx="8208912" cy="1231107"/>
          </a:xfrm>
          <a:prstGeom prst="rect">
            <a:avLst/>
          </a:prstGeom>
        </p:spPr>
        <p:txBody>
          <a:bodyPr wrap="square" numCol="2" spcCol="180000">
            <a:spAutoFit/>
          </a:bodyPr>
          <a:lstStyle/>
          <a:p>
            <a:pPr marR="28574" algn="r">
              <a:lnSpc>
                <a:spcPct val="150000"/>
              </a:lnSpc>
            </a:pPr>
            <a:r>
              <a:rPr lang="en-US" sz="1200" kern="0" cap="all" spc="200" dirty="0" err="1" smtClean="0">
                <a:solidFill>
                  <a:schemeClr val="bg1"/>
                </a:solidFill>
                <a:latin typeface="Arial"/>
                <a:cs typeface="Arial"/>
              </a:rPr>
              <a:t>Jesper</a:t>
            </a:r>
            <a:r>
              <a:rPr lang="en-US" sz="1200" kern="0" cap="all" spc="200" dirty="0" smtClean="0">
                <a:solidFill>
                  <a:schemeClr val="bg1"/>
                </a:solidFill>
                <a:latin typeface="Arial"/>
                <a:cs typeface="Arial"/>
              </a:rPr>
              <a:t> </a:t>
            </a:r>
            <a:r>
              <a:rPr lang="en-US" sz="1200" kern="0" cap="all" spc="200" dirty="0" err="1" smtClean="0">
                <a:solidFill>
                  <a:schemeClr val="bg1"/>
                </a:solidFill>
                <a:latin typeface="Arial"/>
                <a:cs typeface="Arial"/>
              </a:rPr>
              <a:t>Riemer</a:t>
            </a:r>
            <a:r>
              <a:rPr lang="en-US" sz="1200" kern="0" cap="all" spc="200" dirty="0" smtClean="0">
                <a:solidFill>
                  <a:schemeClr val="bg1"/>
                </a:solidFill>
                <a:latin typeface="Arial"/>
                <a:cs typeface="Arial"/>
              </a:rPr>
              <a:t> </a:t>
            </a:r>
            <a:r>
              <a:rPr lang="en-US" sz="1200" kern="0" cap="all" spc="200" dirty="0">
                <a:solidFill>
                  <a:schemeClr val="bg1"/>
                </a:solidFill>
                <a:latin typeface="Arial"/>
                <a:cs typeface="Arial"/>
              </a:rPr>
              <a:t>Andersen</a:t>
            </a:r>
          </a:p>
          <a:p>
            <a:pPr marR="28574" algn="r">
              <a:lnSpc>
                <a:spcPct val="150000"/>
              </a:lnSpc>
            </a:pPr>
            <a:r>
              <a:rPr lang="en-US" sz="1200" kern="0" cap="all" spc="200" dirty="0" smtClean="0">
                <a:solidFill>
                  <a:schemeClr val="bg1"/>
                </a:solidFill>
                <a:latin typeface="Arial"/>
                <a:cs typeface="Arial"/>
              </a:rPr>
              <a:t>Sam </a:t>
            </a:r>
            <a:r>
              <a:rPr lang="en-US" sz="1200" kern="0" cap="all" spc="200" dirty="0" err="1" smtClean="0">
                <a:solidFill>
                  <a:schemeClr val="bg1"/>
                </a:solidFill>
                <a:latin typeface="Arial"/>
                <a:cs typeface="Arial"/>
              </a:rPr>
              <a:t>Sepstrup</a:t>
            </a:r>
            <a:r>
              <a:rPr lang="en-US" sz="1200" kern="0" cap="all" spc="200" dirty="0" smtClean="0">
                <a:solidFill>
                  <a:schemeClr val="bg1"/>
                </a:solidFill>
                <a:latin typeface="Arial"/>
                <a:cs typeface="Arial"/>
              </a:rPr>
              <a:t> Olesen</a:t>
            </a:r>
          </a:p>
          <a:p>
            <a:pPr marR="28574" algn="r">
              <a:lnSpc>
                <a:spcPct val="150000"/>
              </a:lnSpc>
            </a:pPr>
            <a:r>
              <a:rPr lang="en-US" sz="1200" kern="0" cap="all" spc="200" dirty="0" smtClean="0">
                <a:solidFill>
                  <a:schemeClr val="bg1"/>
                </a:solidFill>
                <a:latin typeface="Arial"/>
                <a:cs typeface="Arial"/>
              </a:rPr>
              <a:t>Simon </a:t>
            </a:r>
            <a:r>
              <a:rPr lang="en-US" sz="1200" kern="0" cap="all" spc="200" dirty="0">
                <a:solidFill>
                  <a:schemeClr val="bg1"/>
                </a:solidFill>
                <a:latin typeface="Arial"/>
                <a:cs typeface="Arial"/>
              </a:rPr>
              <a:t>Reedtz </a:t>
            </a:r>
            <a:r>
              <a:rPr lang="en-US" sz="1200" kern="0" cap="all" spc="200" dirty="0" smtClean="0">
                <a:solidFill>
                  <a:schemeClr val="bg1"/>
                </a:solidFill>
                <a:latin typeface="Arial"/>
                <a:cs typeface="Arial"/>
              </a:rPr>
              <a:t>Olesen</a:t>
            </a:r>
            <a:r>
              <a:rPr lang="en-US" sz="1200" kern="0" cap="all" spc="200" dirty="0">
                <a:solidFill>
                  <a:schemeClr val="bg1"/>
                </a:solidFill>
                <a:latin typeface="Arial"/>
                <a:cs typeface="Arial"/>
              </a:rPr>
              <a:t> </a:t>
            </a:r>
            <a:endParaRPr lang="en-US" sz="1200" kern="0" cap="all" spc="200" dirty="0" smtClean="0">
              <a:solidFill>
                <a:schemeClr val="bg1"/>
              </a:solidFill>
              <a:latin typeface="Arial"/>
              <a:cs typeface="Arial"/>
            </a:endParaRPr>
          </a:p>
          <a:p>
            <a:pPr marR="28574">
              <a:lnSpc>
                <a:spcPct val="150000"/>
              </a:lnSpc>
            </a:pPr>
            <a:endParaRPr lang="en-US" sz="1200" kern="0" cap="all" spc="200" dirty="0" smtClean="0">
              <a:solidFill>
                <a:schemeClr val="bg1"/>
              </a:solidFill>
              <a:latin typeface="Arial"/>
              <a:cs typeface="Arial"/>
            </a:endParaRPr>
          </a:p>
          <a:p>
            <a:pPr marR="28574">
              <a:lnSpc>
                <a:spcPct val="150000"/>
              </a:lnSpc>
            </a:pPr>
            <a:r>
              <a:rPr lang="en-US" sz="1200" kern="0" cap="all" spc="200" dirty="0" smtClean="0">
                <a:solidFill>
                  <a:schemeClr val="bg1"/>
                </a:solidFill>
                <a:latin typeface="Arial"/>
                <a:cs typeface="Arial"/>
              </a:rPr>
              <a:t>Jacob </a:t>
            </a:r>
            <a:r>
              <a:rPr lang="en-US" sz="1200" kern="0" cap="all" spc="200" dirty="0" err="1" smtClean="0">
                <a:solidFill>
                  <a:schemeClr val="bg1"/>
                </a:solidFill>
                <a:latin typeface="Arial"/>
                <a:cs typeface="Arial"/>
              </a:rPr>
              <a:t>Karstensten</a:t>
            </a:r>
            <a:r>
              <a:rPr lang="en-US" sz="1200" kern="0" cap="all" spc="200" dirty="0" smtClean="0">
                <a:solidFill>
                  <a:schemeClr val="bg1"/>
                </a:solidFill>
                <a:latin typeface="Arial"/>
                <a:cs typeface="Arial"/>
              </a:rPr>
              <a:t> Wortmann</a:t>
            </a:r>
            <a:endParaRPr lang="en-US" sz="1200" kern="0" cap="all" spc="200" dirty="0">
              <a:solidFill>
                <a:schemeClr val="bg1"/>
              </a:solidFill>
              <a:latin typeface="Arial"/>
              <a:cs typeface="Arial"/>
            </a:endParaRPr>
          </a:p>
          <a:p>
            <a:pPr marR="28574">
              <a:lnSpc>
                <a:spcPct val="150000"/>
              </a:lnSpc>
            </a:pPr>
            <a:r>
              <a:rPr lang="en-US" sz="1200" kern="0" cap="all" spc="200" dirty="0" err="1" smtClean="0">
                <a:solidFill>
                  <a:schemeClr val="bg1"/>
                </a:solidFill>
                <a:latin typeface="Arial"/>
                <a:cs typeface="Arial"/>
              </a:rPr>
              <a:t>Nicklas</a:t>
            </a:r>
            <a:r>
              <a:rPr lang="en-US" sz="1200" kern="0" cap="all" spc="200" dirty="0" smtClean="0">
                <a:solidFill>
                  <a:schemeClr val="bg1"/>
                </a:solidFill>
                <a:latin typeface="Arial"/>
                <a:cs typeface="Arial"/>
              </a:rPr>
              <a:t> </a:t>
            </a:r>
            <a:r>
              <a:rPr lang="en-US" sz="1200" kern="0" cap="all" spc="200" dirty="0">
                <a:solidFill>
                  <a:schemeClr val="bg1"/>
                </a:solidFill>
                <a:latin typeface="Arial"/>
                <a:cs typeface="Arial"/>
              </a:rPr>
              <a:t>Andersen</a:t>
            </a:r>
          </a:p>
        </p:txBody>
      </p:sp>
    </p:spTree>
    <p:extLst>
      <p:ext uri="{BB962C8B-B14F-4D97-AF65-F5344CB8AC3E}">
        <p14:creationId xmlns:p14="http://schemas.microsoft.com/office/powerpoint/2010/main" val="10321650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Requirements</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3"/>
            <a:ext cx="7969060" cy="2821886"/>
          </a:xfrm>
          <a:prstGeom prst="rect">
            <a:avLst/>
          </a:prstGeom>
        </p:spPr>
        <p:txBody>
          <a:bodyPr vert="horz" wrap="square" lIns="0" tIns="0" rIns="0" bIns="0" numCol="2" rtlCol="0">
            <a:noAutofit/>
          </a:bodyPr>
          <a:lstStyle/>
          <a:p>
            <a:pPr marL="12700"/>
            <a:r>
              <a:rPr lang="en-GB" cap="all" spc="200" dirty="0" smtClean="0">
                <a:solidFill>
                  <a:schemeClr val="accent1">
                    <a:lumMod val="75000"/>
                  </a:schemeClr>
                </a:solidFill>
                <a:latin typeface="Arial"/>
                <a:cs typeface="Arial"/>
              </a:rPr>
              <a:t>Android</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Search by ingredients</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Free-</a:t>
            </a:r>
            <a:r>
              <a:rPr lang="en-GB" cap="all" spc="200" dirty="0" err="1" smtClean="0">
                <a:solidFill>
                  <a:schemeClr val="accent1">
                    <a:lumMod val="75000"/>
                  </a:schemeClr>
                </a:solidFill>
                <a:latin typeface="Arial"/>
                <a:cs typeface="Arial"/>
              </a:rPr>
              <a:t>teXt</a:t>
            </a:r>
            <a:r>
              <a:rPr lang="en-GB" cap="all" spc="200" dirty="0" smtClean="0">
                <a:solidFill>
                  <a:schemeClr val="accent1">
                    <a:lumMod val="75000"/>
                  </a:schemeClr>
                </a:solidFill>
                <a:latin typeface="Arial"/>
                <a:cs typeface="Arial"/>
              </a:rPr>
              <a:t> search</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Search filters</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Favourite recipes</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Shopping List</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Sharing</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Persistency</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Unit Conversion</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Additional Languages</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No login required</a:t>
            </a:r>
          </a:p>
          <a:p>
            <a:pPr marL="12700"/>
            <a:endParaRPr lang="en-GB" cap="all" spc="200" dirty="0" smtClean="0">
              <a:solidFill>
                <a:schemeClr val="accent1">
                  <a:lumMod val="75000"/>
                </a:schemeClr>
              </a:solidFill>
              <a:latin typeface="Arial"/>
              <a:cs typeface="Arial"/>
            </a:endParaRPr>
          </a:p>
          <a:p>
            <a:pPr marL="12700"/>
            <a:endParaRPr lang="en-GB"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10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design</a:t>
            </a: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Design</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err="1" smtClean="0">
                <a:solidFill>
                  <a:schemeClr val="tx2">
                    <a:lumMod val="50000"/>
                  </a:schemeClr>
                </a:solidFill>
                <a:latin typeface="Arial"/>
                <a:cs typeface="Arial"/>
              </a:rPr>
              <a:t>Nicklas</a:t>
            </a:r>
            <a:r>
              <a:rPr lang="en-US" sz="1200" kern="0" cap="all" spc="200" dirty="0" smtClean="0">
                <a:solidFill>
                  <a:schemeClr val="tx2">
                    <a:lumMod val="50000"/>
                  </a:schemeClr>
                </a:solidFill>
                <a:latin typeface="Arial"/>
                <a:cs typeface="Arial"/>
              </a:rPr>
              <a:t> Andersen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Architecture</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endParaRPr lang="en-US" sz="1400" b="1" cap="all" spc="200" dirty="0" smtClean="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12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graphicFrame>
        <p:nvGraphicFramePr>
          <p:cNvPr id="23556" name="Object 4"/>
          <p:cNvGraphicFramePr>
            <a:graphicFrameLocks noChangeAspect="1"/>
          </p:cNvGraphicFramePr>
          <p:nvPr/>
        </p:nvGraphicFramePr>
        <p:xfrm>
          <a:off x="613750" y="1523330"/>
          <a:ext cx="7834682" cy="3511378"/>
        </p:xfrm>
        <a:graphic>
          <a:graphicData uri="http://schemas.openxmlformats.org/presentationml/2006/ole">
            <mc:AlternateContent xmlns:mc="http://schemas.openxmlformats.org/markup-compatibility/2006">
              <mc:Choice xmlns:v="urn:schemas-microsoft-com:vml" Requires="v">
                <p:oleObj spid="_x0000_s1058" name="Visio" r:id="rId4" imgW="4763729" imgH="2134750" progId="Visio.Drawing.11">
                  <p:embed/>
                </p:oleObj>
              </mc:Choice>
              <mc:Fallback>
                <p:oleObj name="Visio" r:id="rId4" imgW="4763729" imgH="2134750" progId="Visio.Drawing.11">
                  <p:embed/>
                  <p:pic>
                    <p:nvPicPr>
                      <p:cNvPr id="0" name="Picture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750" y="1523330"/>
                        <a:ext cx="7834682" cy="3511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Box 6"/>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Navigation drawer</a:t>
            </a:r>
            <a:endParaRPr sz="2400" kern="0" cap="all" spc="200" dirty="0">
              <a:solidFill>
                <a:schemeClr val="tx2">
                  <a:lumMod val="50000"/>
                </a:schemeClr>
              </a:solidFill>
              <a:latin typeface="Arial"/>
              <a:cs typeface="Arial"/>
            </a:endParaRPr>
          </a:p>
        </p:txBody>
      </p:sp>
      <p:sp>
        <p:nvSpPr>
          <p:cNvPr id="3" name="object 3"/>
          <p:cNvSpPr txBox="1"/>
          <p:nvPr/>
        </p:nvSpPr>
        <p:spPr>
          <a:xfrm>
            <a:off x="626301" y="1155202"/>
            <a:ext cx="6231700" cy="4074001"/>
          </a:xfrm>
          <a:prstGeom prst="rect">
            <a:avLst/>
          </a:prstGeom>
        </p:spPr>
        <p:txBody>
          <a:bodyPr vert="horz" wrap="square" lIns="0" tIns="0" rIns="0" bIns="0" rtlCol="0">
            <a:noAutofit/>
          </a:bodyPr>
          <a:lstStyle/>
          <a:p>
            <a:pPr marL="12700"/>
            <a:endParaRPr lang="en-GB" b="1" cap="all" spc="200" dirty="0">
              <a:solidFill>
                <a:schemeClr val="accent1">
                  <a:lumMod val="75000"/>
                </a:schemeClr>
              </a:solidFill>
              <a:latin typeface="Arial"/>
              <a:cs typeface="Arial"/>
            </a:endParaRPr>
          </a:p>
          <a:p>
            <a:pPr marL="12700"/>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13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11" name="Right Arrow 10"/>
          <p:cNvSpPr/>
          <p:nvPr/>
        </p:nvSpPr>
        <p:spPr>
          <a:xfrm>
            <a:off x="3757696"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07397" y="1235191"/>
            <a:ext cx="2436813" cy="4332112"/>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737" y="1155202"/>
            <a:ext cx="2603986" cy="4475601"/>
          </a:xfrm>
          <a:prstGeom prst="rect">
            <a:avLst/>
          </a:prstGeom>
        </p:spPr>
      </p:pic>
      <p:sp>
        <p:nvSpPr>
          <p:cNvPr id="12" name="TextBox 11"/>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108092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Search by ingredient</a:t>
            </a:r>
          </a:p>
          <a:p>
            <a:pPr marL="12700">
              <a:tabLst>
                <a:tab pos="1641434" algn="l"/>
                <a:tab pos="2152597" algn="l"/>
                <a:tab pos="3412405" algn="l"/>
              </a:tabLst>
            </a:pPr>
            <a:endParaRPr sz="2400" kern="0" cap="all" spc="200" dirty="0">
              <a:solidFill>
                <a:schemeClr val="tx2">
                  <a:lumMod val="50000"/>
                </a:schemeClr>
              </a:solidFill>
              <a:latin typeface="Arial"/>
              <a:cs typeface="Arial"/>
            </a:endParaRPr>
          </a:p>
        </p:txBody>
      </p:sp>
      <p:sp>
        <p:nvSpPr>
          <p:cNvPr id="3" name="object 3"/>
          <p:cNvSpPr txBox="1"/>
          <p:nvPr/>
        </p:nvSpPr>
        <p:spPr>
          <a:xfrm>
            <a:off x="626301" y="1155202"/>
            <a:ext cx="6231700" cy="4074001"/>
          </a:xfrm>
          <a:prstGeom prst="rect">
            <a:avLst/>
          </a:prstGeom>
        </p:spPr>
        <p:txBody>
          <a:bodyPr vert="horz" wrap="square" lIns="0" tIns="0" rIns="0" bIns="0" rtlCol="0">
            <a:noAutofit/>
          </a:bodyPr>
          <a:lstStyle/>
          <a:p>
            <a:pPr marL="12700"/>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14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11" name="Right Arrow 10"/>
          <p:cNvSpPr/>
          <p:nvPr/>
        </p:nvSpPr>
        <p:spPr>
          <a:xfrm>
            <a:off x="3758712"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8638" y="1155202"/>
            <a:ext cx="2636044" cy="46863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628" y="1155202"/>
            <a:ext cx="2899759" cy="4880126"/>
          </a:xfrm>
          <a:prstGeom prst="rect">
            <a:avLst/>
          </a:prstGeom>
        </p:spPr>
      </p:pic>
      <p:sp>
        <p:nvSpPr>
          <p:cNvPr id="12" name="TextBox 11"/>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34572863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Result list</a:t>
            </a:r>
            <a:endParaRPr sz="2400" kern="0" cap="all" spc="200" dirty="0">
              <a:solidFill>
                <a:schemeClr val="tx2">
                  <a:lumMod val="50000"/>
                </a:schemeClr>
              </a:solidFill>
              <a:latin typeface="Arial"/>
              <a:cs typeface="Arial"/>
            </a:endParaRPr>
          </a:p>
        </p:txBody>
      </p:sp>
      <p:sp>
        <p:nvSpPr>
          <p:cNvPr id="3" name="object 3"/>
          <p:cNvSpPr txBox="1"/>
          <p:nvPr/>
        </p:nvSpPr>
        <p:spPr>
          <a:xfrm>
            <a:off x="626301" y="1155202"/>
            <a:ext cx="6231700" cy="4074001"/>
          </a:xfrm>
          <a:prstGeom prst="rect">
            <a:avLst/>
          </a:prstGeom>
        </p:spPr>
        <p:txBody>
          <a:bodyPr vert="horz" wrap="square" lIns="0" tIns="0" rIns="0" bIns="0" rtlCol="0">
            <a:noAutofit/>
          </a:bodyPr>
          <a:lstStyle/>
          <a:p>
            <a:pPr marL="12700"/>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15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12" name="Right Arrow 11"/>
          <p:cNvSpPr/>
          <p:nvPr/>
        </p:nvSpPr>
        <p:spPr>
          <a:xfrm>
            <a:off x="3754648"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16463" y="1155201"/>
            <a:ext cx="2603915" cy="4629182"/>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346" y="1083160"/>
            <a:ext cx="2887312" cy="4701223"/>
          </a:xfrm>
          <a:prstGeom prst="rect">
            <a:avLst/>
          </a:prstGeom>
        </p:spPr>
      </p:pic>
      <p:sp>
        <p:nvSpPr>
          <p:cNvPr id="11" name="TextBox 10"/>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36547898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Recipe</a:t>
            </a:r>
            <a:endParaRPr sz="2400" kern="0" cap="all" spc="200" dirty="0">
              <a:solidFill>
                <a:schemeClr val="tx2">
                  <a:lumMod val="50000"/>
                </a:schemeClr>
              </a:solidFill>
              <a:latin typeface="Arial"/>
              <a:cs typeface="Arial"/>
            </a:endParaRPr>
          </a:p>
        </p:txBody>
      </p:sp>
      <p:sp>
        <p:nvSpPr>
          <p:cNvPr id="3" name="object 3"/>
          <p:cNvSpPr txBox="1"/>
          <p:nvPr/>
        </p:nvSpPr>
        <p:spPr>
          <a:xfrm>
            <a:off x="626301" y="1155202"/>
            <a:ext cx="6231700" cy="4074001"/>
          </a:xfrm>
          <a:prstGeom prst="rect">
            <a:avLst/>
          </a:prstGeom>
        </p:spPr>
        <p:txBody>
          <a:bodyPr vert="horz" wrap="square" lIns="0" tIns="0" rIns="0" bIns="0" rtlCol="0">
            <a:noAutofit/>
          </a:bodyPr>
          <a:lstStyle/>
          <a:p>
            <a:pPr marL="12700"/>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16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12" name="Right Arrow 11"/>
          <p:cNvSpPr/>
          <p:nvPr/>
        </p:nvSpPr>
        <p:spPr>
          <a:xfrm>
            <a:off x="3754648"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5429" y="1078253"/>
            <a:ext cx="2541971" cy="451906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838" y="1113313"/>
            <a:ext cx="2785348" cy="4568171"/>
          </a:xfrm>
          <a:prstGeom prst="rect">
            <a:avLst/>
          </a:prstGeom>
        </p:spPr>
      </p:pic>
      <p:sp>
        <p:nvSpPr>
          <p:cNvPr id="11" name="TextBox 10"/>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29791338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Text search</a:t>
            </a:r>
            <a:endParaRPr sz="2400" kern="0" cap="all" spc="200" dirty="0">
              <a:solidFill>
                <a:schemeClr val="tx2">
                  <a:lumMod val="50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17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12" name="Right Arrow 11"/>
          <p:cNvSpPr/>
          <p:nvPr/>
        </p:nvSpPr>
        <p:spPr>
          <a:xfrm>
            <a:off x="3751600"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3787" y="1108191"/>
            <a:ext cx="2600234" cy="4622639"/>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908" y="1130559"/>
            <a:ext cx="2811573" cy="4577901"/>
          </a:xfrm>
          <a:prstGeom prst="rect">
            <a:avLst/>
          </a:prstGeom>
        </p:spPr>
      </p:pic>
      <p:sp>
        <p:nvSpPr>
          <p:cNvPr id="8" name="TextBox 7"/>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32602703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Favourites</a:t>
            </a:r>
          </a:p>
        </p:txBody>
      </p:sp>
      <p:sp>
        <p:nvSpPr>
          <p:cNvPr id="3" name="object 3"/>
          <p:cNvSpPr txBox="1"/>
          <p:nvPr/>
        </p:nvSpPr>
        <p:spPr>
          <a:xfrm>
            <a:off x="626301" y="1155202"/>
            <a:ext cx="6231700" cy="4074001"/>
          </a:xfrm>
          <a:prstGeom prst="rect">
            <a:avLst/>
          </a:prstGeom>
        </p:spPr>
        <p:txBody>
          <a:bodyPr vert="horz" wrap="square" lIns="0" tIns="0" rIns="0" bIns="0" rtlCol="0">
            <a:noAutofit/>
          </a:bodyPr>
          <a:lstStyle/>
          <a:p>
            <a:pPr marL="12700"/>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18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12" name="Right Arrow 11"/>
          <p:cNvSpPr/>
          <p:nvPr/>
        </p:nvSpPr>
        <p:spPr>
          <a:xfrm>
            <a:off x="3753632"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95475" y="1032725"/>
            <a:ext cx="2529454" cy="449680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6301" y="1113313"/>
            <a:ext cx="2708487" cy="4453664"/>
          </a:xfrm>
          <a:prstGeom prst="rect">
            <a:avLst/>
          </a:prstGeom>
        </p:spPr>
      </p:pic>
      <p:sp>
        <p:nvSpPr>
          <p:cNvPr id="11" name="TextBox 10"/>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535076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Login</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Simon Reedtz Olesen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da-DK" sz="2400" b="1" kern="0" cap="all" spc="200" dirty="0">
                <a:solidFill>
                  <a:schemeClr val="tx2">
                    <a:lumMod val="50000"/>
                  </a:schemeClr>
                </a:solidFill>
                <a:latin typeface="Arial"/>
                <a:cs typeface="Arial"/>
              </a:rPr>
              <a:t>Agenda</a:t>
            </a:r>
            <a:endParaRPr sz="2400" kern="0" cap="all" spc="200" dirty="0">
              <a:solidFill>
                <a:schemeClr val="tx2">
                  <a:lumMod val="50000"/>
                </a:schemeClr>
              </a:solidFill>
              <a:latin typeface="Arial"/>
              <a:cs typeface="Arial"/>
            </a:endParaRPr>
          </a:p>
        </p:txBody>
      </p:sp>
      <p:sp>
        <p:nvSpPr>
          <p:cNvPr id="3" name="object 3"/>
          <p:cNvSpPr txBox="1"/>
          <p:nvPr/>
        </p:nvSpPr>
        <p:spPr>
          <a:xfrm>
            <a:off x="568244" y="1155201"/>
            <a:ext cx="8194172" cy="4665027"/>
          </a:xfrm>
          <a:prstGeom prst="rect">
            <a:avLst/>
          </a:prstGeom>
        </p:spPr>
        <p:txBody>
          <a:bodyPr vert="horz" wrap="square" lIns="0" tIns="0" rIns="0" bIns="0" numCol="1" rtlCol="0">
            <a:noAutofit/>
          </a:bodyPr>
          <a:lstStyle/>
          <a:p>
            <a:pPr marL="12700"/>
            <a:r>
              <a:rPr lang="en-GB" b="1" cap="all" spc="200" dirty="0" smtClean="0">
                <a:solidFill>
                  <a:schemeClr val="accent1">
                    <a:lumMod val="75000"/>
                  </a:schemeClr>
                </a:solidFill>
                <a:latin typeface="Arial"/>
                <a:cs typeface="Arial"/>
              </a:rPr>
              <a:t>Analysis</a:t>
            </a:r>
            <a:endParaRPr lang="da-DK" b="1" cap="all" spc="200" dirty="0">
              <a:solidFill>
                <a:schemeClr val="accent1">
                  <a:lumMod val="75000"/>
                </a:schemeClr>
              </a:solidFill>
              <a:latin typeface="Arial"/>
              <a:cs typeface="Arial"/>
            </a:endParaRPr>
          </a:p>
          <a:p>
            <a:pPr marL="12700"/>
            <a:endParaRPr lang="da-DK" b="1" cap="all" spc="200" dirty="0">
              <a:solidFill>
                <a:schemeClr val="accent1">
                  <a:lumMod val="75000"/>
                </a:schemeClr>
              </a:solidFill>
              <a:latin typeface="Arial"/>
              <a:cs typeface="Arial"/>
            </a:endParaRPr>
          </a:p>
          <a:p>
            <a:pPr marL="12700"/>
            <a:r>
              <a:rPr lang="en-GB" b="1" cap="all" spc="200" dirty="0" smtClean="0">
                <a:solidFill>
                  <a:schemeClr val="accent1">
                    <a:lumMod val="75000"/>
                  </a:schemeClr>
                </a:solidFill>
                <a:latin typeface="Arial"/>
                <a:cs typeface="Arial"/>
              </a:rPr>
              <a:t>Design</a:t>
            </a:r>
            <a:endParaRPr lang="da-DK" b="1" cap="all" spc="200" dirty="0">
              <a:solidFill>
                <a:schemeClr val="accent1">
                  <a:lumMod val="75000"/>
                </a:schemeClr>
              </a:solidFill>
              <a:latin typeface="Arial"/>
              <a:cs typeface="Arial"/>
            </a:endParaRPr>
          </a:p>
          <a:p>
            <a:pPr marL="12700"/>
            <a:endParaRPr lang="en-GB" b="1" cap="all" spc="200" dirty="0">
              <a:solidFill>
                <a:schemeClr val="accent1">
                  <a:lumMod val="75000"/>
                </a:schemeClr>
              </a:solidFill>
              <a:latin typeface="Arial"/>
              <a:cs typeface="Arial"/>
            </a:endParaRPr>
          </a:p>
          <a:p>
            <a:pPr marL="12700"/>
            <a:r>
              <a:rPr lang="da-DK" b="1" cap="all" spc="200" dirty="0" smtClean="0">
                <a:solidFill>
                  <a:schemeClr val="accent1">
                    <a:lumMod val="75000"/>
                  </a:schemeClr>
                </a:solidFill>
                <a:latin typeface="Arial"/>
                <a:cs typeface="Arial"/>
              </a:rPr>
              <a:t>Login</a:t>
            </a:r>
          </a:p>
          <a:p>
            <a:pPr marL="12700"/>
            <a:endParaRPr lang="da-DK" b="1" cap="all" spc="200" dirty="0">
              <a:solidFill>
                <a:schemeClr val="accent1">
                  <a:lumMod val="75000"/>
                </a:schemeClr>
              </a:solidFill>
              <a:latin typeface="Arial"/>
              <a:cs typeface="Arial"/>
            </a:endParaRPr>
          </a:p>
          <a:p>
            <a:pPr marL="12700"/>
            <a:r>
              <a:rPr lang="da-DK" b="1" cap="all" spc="200" dirty="0" smtClean="0">
                <a:solidFill>
                  <a:schemeClr val="accent1">
                    <a:lumMod val="75000"/>
                  </a:schemeClr>
                </a:solidFill>
                <a:latin typeface="Arial"/>
                <a:cs typeface="Arial"/>
              </a:rPr>
              <a:t>Model Component</a:t>
            </a:r>
            <a:endParaRPr lang="da-DK" cap="all" spc="200" dirty="0">
              <a:solidFill>
                <a:schemeClr val="accent1">
                  <a:lumMod val="75000"/>
                </a:schemeClr>
              </a:solidFill>
              <a:latin typeface="Arial"/>
              <a:cs typeface="Arial"/>
            </a:endParaRPr>
          </a:p>
          <a:p>
            <a:pPr marL="12700"/>
            <a:endParaRPr lang="en-GB" b="1" cap="all" spc="200" dirty="0">
              <a:solidFill>
                <a:schemeClr val="accent1">
                  <a:lumMod val="75000"/>
                </a:schemeClr>
              </a:solidFill>
              <a:latin typeface="Arial"/>
              <a:cs typeface="Arial"/>
            </a:endParaRPr>
          </a:p>
          <a:p>
            <a:pPr marL="12700"/>
            <a:r>
              <a:rPr lang="en-GB" b="1" cap="all" spc="200" dirty="0" smtClean="0">
                <a:solidFill>
                  <a:schemeClr val="accent1">
                    <a:lumMod val="75000"/>
                  </a:schemeClr>
                </a:solidFill>
                <a:latin typeface="Arial"/>
                <a:cs typeface="Arial"/>
              </a:rPr>
              <a:t>Search Algorithm</a:t>
            </a:r>
          </a:p>
          <a:p>
            <a:pPr marL="12700"/>
            <a:endParaRPr lang="en-GB" b="1" cap="all" spc="200" dirty="0" smtClean="0">
              <a:solidFill>
                <a:schemeClr val="accent1">
                  <a:lumMod val="75000"/>
                </a:schemeClr>
              </a:solidFill>
              <a:latin typeface="Arial"/>
              <a:cs typeface="Arial"/>
            </a:endParaRPr>
          </a:p>
          <a:p>
            <a:pPr marL="12700"/>
            <a:r>
              <a:rPr lang="en-GB" b="1" cap="all" spc="200" dirty="0" smtClean="0">
                <a:solidFill>
                  <a:schemeClr val="accent1">
                    <a:lumMod val="75000"/>
                  </a:schemeClr>
                </a:solidFill>
                <a:latin typeface="Arial"/>
                <a:cs typeface="Arial"/>
              </a:rPr>
              <a:t>Test</a:t>
            </a:r>
            <a:endParaRPr lang="en-GB" b="1" cap="all" spc="200" dirty="0">
              <a:solidFill>
                <a:schemeClr val="accent1">
                  <a:lumMod val="75000"/>
                </a:schemeClr>
              </a:solidFill>
              <a:latin typeface="Arial"/>
              <a:cs typeface="Arial"/>
            </a:endParaRPr>
          </a:p>
          <a:p>
            <a:pPr marL="12700"/>
            <a:endParaRPr lang="en-GB" b="1" cap="all" spc="200" dirty="0">
              <a:solidFill>
                <a:schemeClr val="accent1">
                  <a:lumMod val="75000"/>
                </a:schemeClr>
              </a:solidFill>
              <a:latin typeface="Arial"/>
              <a:cs typeface="Arial"/>
            </a:endParaRPr>
          </a:p>
          <a:p>
            <a:pPr marL="12700"/>
            <a:r>
              <a:rPr lang="en-GB" b="1" cap="all" spc="200" dirty="0" smtClean="0">
                <a:solidFill>
                  <a:schemeClr val="accent1">
                    <a:lumMod val="75000"/>
                  </a:schemeClr>
                </a:solidFill>
                <a:latin typeface="Arial"/>
                <a:cs typeface="Arial"/>
              </a:rPr>
              <a:t>Conclusion</a:t>
            </a:r>
          </a:p>
          <a:p>
            <a:pPr marL="12700"/>
            <a:endParaRPr lang="en-GB" b="1" cap="all" spc="200" dirty="0">
              <a:solidFill>
                <a:schemeClr val="accent1">
                  <a:lumMod val="75000"/>
                </a:schemeClr>
              </a:solidFill>
              <a:latin typeface="Arial"/>
              <a:cs typeface="Arial"/>
            </a:endParaRPr>
          </a:p>
          <a:p>
            <a:pPr marL="12700"/>
            <a:r>
              <a:rPr lang="en-GB" b="1" cap="all" spc="200" dirty="0">
                <a:solidFill>
                  <a:schemeClr val="accent1">
                    <a:lumMod val="75000"/>
                  </a:schemeClr>
                </a:solidFill>
                <a:latin typeface="Arial"/>
                <a:cs typeface="Arial"/>
              </a:rPr>
              <a:t>Demonstration</a:t>
            </a:r>
            <a:endParaRPr lang="da-DK" b="1"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2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val="26311135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Social Media</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052457" cy="4309164"/>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Social media sign-ins</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We use sign-in to identify the user</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Remove the security measures</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We use Google+</a:t>
            </a: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20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login</a:t>
            </a: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Server </a:t>
            </a:r>
            <a:r>
              <a:rPr lang="en-GB" sz="2400" kern="0" cap="all" spc="200" dirty="0" err="1" smtClean="0">
                <a:solidFill>
                  <a:schemeClr val="tx2">
                    <a:lumMod val="50000"/>
                  </a:schemeClr>
                </a:solidFill>
                <a:latin typeface="Arial"/>
                <a:cs typeface="Arial"/>
              </a:rPr>
              <a:t>Api</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052457" cy="4309164"/>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To get the status of a recipe we use the following URI:</a:t>
            </a:r>
          </a:p>
          <a:p>
            <a:pPr marL="12700"/>
            <a:endParaRPr lang="en-US" spc="200" dirty="0" smtClean="0">
              <a:solidFill>
                <a:schemeClr val="accent1">
                  <a:lumMod val="75000"/>
                </a:schemeClr>
              </a:solidFill>
              <a:latin typeface="Arial"/>
              <a:cs typeface="Arial"/>
            </a:endParaRPr>
          </a:p>
          <a:p>
            <a:pPr marL="12700"/>
            <a:r>
              <a:rPr lang="en-US" spc="200" dirty="0" smtClean="0">
                <a:solidFill>
                  <a:schemeClr val="accent1">
                    <a:lumMod val="75000"/>
                  </a:schemeClr>
                </a:solidFill>
                <a:latin typeface="Arial"/>
                <a:cs typeface="Arial"/>
              </a:rPr>
              <a:t>http://figz.dk/food/lib/favourites.php?</a:t>
            </a:r>
            <a:br>
              <a:rPr lang="en-US" spc="200" dirty="0" smtClean="0">
                <a:solidFill>
                  <a:schemeClr val="accent1">
                    <a:lumMod val="75000"/>
                  </a:schemeClr>
                </a:solidFill>
                <a:latin typeface="Arial"/>
                <a:cs typeface="Arial"/>
              </a:rPr>
            </a:br>
            <a:r>
              <a:rPr lang="en-US" spc="200" dirty="0" smtClean="0">
                <a:solidFill>
                  <a:schemeClr val="accent1">
                    <a:lumMod val="75000"/>
                  </a:schemeClr>
                </a:solidFill>
                <a:latin typeface="Arial"/>
                <a:cs typeface="Arial"/>
              </a:rPr>
              <a:t>action=status&amp;</a:t>
            </a:r>
            <a:br>
              <a:rPr lang="en-US" spc="200" dirty="0" smtClean="0">
                <a:solidFill>
                  <a:schemeClr val="accent1">
                    <a:lumMod val="75000"/>
                  </a:schemeClr>
                </a:solidFill>
                <a:latin typeface="Arial"/>
                <a:cs typeface="Arial"/>
              </a:rPr>
            </a:br>
            <a:r>
              <a:rPr lang="en-US" spc="200" dirty="0" err="1" smtClean="0">
                <a:solidFill>
                  <a:schemeClr val="accent1">
                    <a:lumMod val="75000"/>
                  </a:schemeClr>
                </a:solidFill>
                <a:latin typeface="Arial"/>
                <a:cs typeface="Arial"/>
              </a:rPr>
              <a:t>recipeid</a:t>
            </a:r>
            <a:r>
              <a:rPr lang="en-US" spc="200" dirty="0" smtClean="0">
                <a:solidFill>
                  <a:schemeClr val="accent1">
                    <a:lumMod val="75000"/>
                  </a:schemeClr>
                </a:solidFill>
                <a:latin typeface="Arial"/>
                <a:cs typeface="Arial"/>
              </a:rPr>
              <a:t>=4&amp;</a:t>
            </a:r>
            <a:br>
              <a:rPr lang="en-US" spc="200" dirty="0" smtClean="0">
                <a:solidFill>
                  <a:schemeClr val="accent1">
                    <a:lumMod val="75000"/>
                  </a:schemeClr>
                </a:solidFill>
                <a:latin typeface="Arial"/>
                <a:cs typeface="Arial"/>
              </a:rPr>
            </a:br>
            <a:r>
              <a:rPr lang="en-US" spc="200" dirty="0" smtClean="0">
                <a:solidFill>
                  <a:schemeClr val="accent1">
                    <a:lumMod val="75000"/>
                  </a:schemeClr>
                </a:solidFill>
                <a:latin typeface="Arial"/>
                <a:cs typeface="Arial"/>
              </a:rPr>
              <a:t>hash=d74df7a0c28526d5c811465046e455f33c0b3db5989c533c5b4576e2900e36c4</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Hash is the user’s email hashed.</a:t>
            </a: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21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login</a:t>
            </a: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Server </a:t>
            </a:r>
            <a:r>
              <a:rPr lang="en-GB" sz="2400" kern="0" cap="all" spc="200" dirty="0" err="1" smtClean="0">
                <a:solidFill>
                  <a:schemeClr val="tx2">
                    <a:lumMod val="50000"/>
                  </a:schemeClr>
                </a:solidFill>
                <a:latin typeface="Arial"/>
                <a:cs typeface="Arial"/>
              </a:rPr>
              <a:t>Api</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052457" cy="4309164"/>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The server receives the client call</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Action is “status”</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The method </a:t>
            </a:r>
            <a:r>
              <a:rPr lang="en-US" b="1" spc="200" dirty="0" err="1" smtClean="0">
                <a:solidFill>
                  <a:schemeClr val="accent1">
                    <a:lumMod val="75000"/>
                  </a:schemeClr>
                </a:solidFill>
                <a:latin typeface="Arial"/>
                <a:cs typeface="Arial"/>
              </a:rPr>
              <a:t>Favouritestatus</a:t>
            </a:r>
            <a:r>
              <a:rPr lang="en-US" b="1" spc="200" dirty="0" smtClean="0">
                <a:solidFill>
                  <a:schemeClr val="accent1">
                    <a:lumMod val="75000"/>
                  </a:schemeClr>
                </a:solidFill>
                <a:latin typeface="Arial"/>
                <a:cs typeface="Arial"/>
              </a:rPr>
              <a:t>($</a:t>
            </a:r>
            <a:r>
              <a:rPr lang="en-US" b="1" spc="200" dirty="0" err="1" smtClean="0">
                <a:solidFill>
                  <a:schemeClr val="accent1">
                    <a:lumMod val="75000"/>
                  </a:schemeClr>
                </a:solidFill>
                <a:latin typeface="Arial"/>
                <a:cs typeface="Arial"/>
              </a:rPr>
              <a:t>recipeid</a:t>
            </a:r>
            <a:r>
              <a:rPr lang="en-US" b="1" spc="200" dirty="0" smtClean="0">
                <a:solidFill>
                  <a:schemeClr val="accent1">
                    <a:lumMod val="75000"/>
                  </a:schemeClr>
                </a:solidFill>
                <a:latin typeface="Arial"/>
                <a:cs typeface="Arial"/>
              </a:rPr>
              <a:t>, $hash) </a:t>
            </a:r>
            <a:r>
              <a:rPr lang="en-US" b="1" cap="all" spc="200" dirty="0" smtClean="0">
                <a:solidFill>
                  <a:schemeClr val="accent1">
                    <a:lumMod val="75000"/>
                  </a:schemeClr>
                </a:solidFill>
                <a:latin typeface="Arial"/>
                <a:cs typeface="Arial"/>
              </a:rPr>
              <a:t>is called</a:t>
            </a:r>
          </a:p>
          <a:p>
            <a:pPr marL="12700"/>
            <a:r>
              <a:rPr lang="en-US" cap="all" spc="200" dirty="0" smtClean="0">
                <a:solidFill>
                  <a:schemeClr val="accent1">
                    <a:lumMod val="75000"/>
                  </a:schemeClr>
                </a:solidFill>
                <a:latin typeface="Arial"/>
                <a:cs typeface="Arial"/>
              </a:rPr>
              <a:t>Finds/creates the user(hash) in the database</a:t>
            </a:r>
          </a:p>
          <a:p>
            <a:pPr marL="12700"/>
            <a:r>
              <a:rPr lang="en-US" cap="all" spc="200" dirty="0" smtClean="0">
                <a:solidFill>
                  <a:schemeClr val="accent1">
                    <a:lumMod val="75000"/>
                  </a:schemeClr>
                </a:solidFill>
                <a:latin typeface="Arial"/>
                <a:cs typeface="Arial"/>
              </a:rPr>
              <a:t>Tries find the </a:t>
            </a:r>
            <a:r>
              <a:rPr lang="en-US" cap="all" spc="200" dirty="0" err="1" smtClean="0">
                <a:solidFill>
                  <a:schemeClr val="accent1">
                    <a:lumMod val="75000"/>
                  </a:schemeClr>
                </a:solidFill>
                <a:latin typeface="Arial"/>
                <a:cs typeface="Arial"/>
              </a:rPr>
              <a:t>recipeid</a:t>
            </a:r>
            <a:r>
              <a:rPr lang="en-US" cap="all" spc="200" dirty="0" smtClean="0">
                <a:solidFill>
                  <a:schemeClr val="accent1">
                    <a:lumMod val="75000"/>
                  </a:schemeClr>
                </a:solidFill>
                <a:latin typeface="Arial"/>
                <a:cs typeface="Arial"/>
              </a:rPr>
              <a:t> in the user’s list of </a:t>
            </a:r>
            <a:r>
              <a:rPr lang="en-US" cap="all" spc="200" dirty="0" err="1" smtClean="0">
                <a:solidFill>
                  <a:schemeClr val="accent1">
                    <a:lumMod val="75000"/>
                  </a:schemeClr>
                </a:solidFill>
                <a:latin typeface="Arial"/>
                <a:cs typeface="Arial"/>
              </a:rPr>
              <a:t>favourites</a:t>
            </a:r>
            <a:endParaRPr lang="en-US" cap="all" spc="200" dirty="0" smtClean="0">
              <a:solidFill>
                <a:schemeClr val="accent1">
                  <a:lumMod val="75000"/>
                </a:schemeClr>
              </a:solidFill>
              <a:latin typeface="Arial"/>
              <a:cs typeface="Arial"/>
            </a:endParaRPr>
          </a:p>
          <a:p>
            <a:pPr marL="12700"/>
            <a:r>
              <a:rPr lang="en-US" cap="all" spc="200" dirty="0" smtClean="0">
                <a:solidFill>
                  <a:schemeClr val="accent1">
                    <a:lumMod val="75000"/>
                  </a:schemeClr>
                </a:solidFill>
                <a:latin typeface="Arial"/>
                <a:cs typeface="Arial"/>
              </a:rPr>
              <a:t>Returns the result</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22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login</a:t>
            </a: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Model Component</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Simon Reedtz Olesen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23184217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Model Component</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the model resembles the relational database</a:t>
            </a:r>
          </a:p>
          <a:p>
            <a:pPr marL="12700"/>
            <a:endParaRPr lang="en-US" sz="1400" b="1" cap="all" spc="200" dirty="0" smtClean="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24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graphicFrame>
        <p:nvGraphicFramePr>
          <p:cNvPr id="2051" name="Object 3"/>
          <p:cNvGraphicFramePr>
            <a:graphicFrameLocks noChangeAspect="1"/>
          </p:cNvGraphicFramePr>
          <p:nvPr/>
        </p:nvGraphicFramePr>
        <p:xfrm>
          <a:off x="2106956" y="1632905"/>
          <a:ext cx="4976356" cy="4106882"/>
        </p:xfrm>
        <a:graphic>
          <a:graphicData uri="http://schemas.openxmlformats.org/presentationml/2006/ole">
            <mc:AlternateContent xmlns:mc="http://schemas.openxmlformats.org/markup-compatibility/2006">
              <mc:Choice xmlns:v="urn:schemas-microsoft-com:vml" Requires="v">
                <p:oleObj spid="_x0000_s2082" name="Visio" r:id="rId4" imgW="3858670" imgH="3185620" progId="Visio.Drawing.11">
                  <p:embed/>
                </p:oleObj>
              </mc:Choice>
              <mc:Fallback>
                <p:oleObj name="Visio" r:id="rId4" imgW="3858670" imgH="3185620" progId="Visio.Drawing.11">
                  <p:embed/>
                  <p:pic>
                    <p:nvPicPr>
                      <p:cNvPr id="0" name="Picture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6956" y="1632905"/>
                        <a:ext cx="4976356" cy="4106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Box 6"/>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schemeClr>
                </a:solidFill>
                <a:latin typeface="Arial"/>
                <a:cs typeface="Arial"/>
              </a:rPr>
              <a:t>model</a:t>
            </a: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Model Component</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endParaRPr lang="en-US" b="1" cap="all" spc="200" dirty="0" smtClean="0">
              <a:solidFill>
                <a:schemeClr val="accent1">
                  <a:lumMod val="75000"/>
                </a:schemeClr>
              </a:solidFill>
              <a:latin typeface="Arial"/>
              <a:cs typeface="Arial"/>
            </a:endParaRPr>
          </a:p>
          <a:p>
            <a:pPr marL="12700"/>
            <a:endParaRPr lang="en-US" sz="1400" b="1" cap="all" spc="200" dirty="0" smtClean="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25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graphicFrame>
        <p:nvGraphicFramePr>
          <p:cNvPr id="2053" name="Object 5"/>
          <p:cNvGraphicFramePr>
            <a:graphicFrameLocks noChangeAspect="1"/>
          </p:cNvGraphicFramePr>
          <p:nvPr/>
        </p:nvGraphicFramePr>
        <p:xfrm>
          <a:off x="2155578" y="1380985"/>
          <a:ext cx="5060897" cy="3951173"/>
        </p:xfrm>
        <a:graphic>
          <a:graphicData uri="http://schemas.openxmlformats.org/presentationml/2006/ole">
            <mc:AlternateContent xmlns:mc="http://schemas.openxmlformats.org/markup-compatibility/2006">
              <mc:Choice xmlns:v="urn:schemas-microsoft-com:vml" Requires="v">
                <p:oleObj spid="_x0000_s3106" name="Visio" r:id="rId4" imgW="12818127" imgH="10006086" progId="Visio.Drawing.11">
                  <p:embed/>
                </p:oleObj>
              </mc:Choice>
              <mc:Fallback>
                <p:oleObj name="Visio" r:id="rId4" imgW="12818127" imgH="10006086" progId="Visio.Drawing.11">
                  <p:embed/>
                  <p:pic>
                    <p:nvPicPr>
                      <p:cNvPr id="0" name="Picture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5578" y="1380985"/>
                        <a:ext cx="5060897" cy="3951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TextBox 9"/>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schemeClr>
                </a:solidFill>
                <a:latin typeface="Arial"/>
                <a:cs typeface="Arial"/>
              </a:rPr>
              <a:t>model</a:t>
            </a: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Entity-Relationship Diagram</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endParaRPr lang="en-US" sz="1400" b="1" cap="all" spc="200" dirty="0" smtClean="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26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graphicFrame>
        <p:nvGraphicFramePr>
          <p:cNvPr id="3076" name="Object 4"/>
          <p:cNvGraphicFramePr>
            <a:graphicFrameLocks noChangeAspect="1"/>
          </p:cNvGraphicFramePr>
          <p:nvPr/>
        </p:nvGraphicFramePr>
        <p:xfrm>
          <a:off x="663754" y="1053151"/>
          <a:ext cx="7893649" cy="4641466"/>
        </p:xfrm>
        <a:graphic>
          <a:graphicData uri="http://schemas.openxmlformats.org/presentationml/2006/ole">
            <mc:AlternateContent xmlns:mc="http://schemas.openxmlformats.org/markup-compatibility/2006">
              <mc:Choice xmlns:v="urn:schemas-microsoft-com:vml" Requires="v">
                <p:oleObj spid="_x0000_s4130" name="Visio" r:id="rId4" imgW="6349780" imgH="3733534" progId="Visio.Drawing.11">
                  <p:embed/>
                </p:oleObj>
              </mc:Choice>
              <mc:Fallback>
                <p:oleObj name="Visio" r:id="rId4" imgW="6349780" imgH="3733534" progId="Visio.Drawing.11">
                  <p:embed/>
                  <p:pic>
                    <p:nvPicPr>
                      <p:cNvPr id="0" name="Picture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754" y="1053151"/>
                        <a:ext cx="7893649" cy="4641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Server Communication</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b="1" cap="all" spc="200" dirty="0" err="1" smtClean="0">
                <a:solidFill>
                  <a:schemeClr val="accent1">
                    <a:lumMod val="75000"/>
                  </a:schemeClr>
                </a:solidFill>
                <a:latin typeface="Arial"/>
                <a:cs typeface="Arial"/>
              </a:rPr>
              <a:t>ServerComTask</a:t>
            </a:r>
            <a:endParaRPr lang="en-US" b="1" cap="all" spc="200" dirty="0" smtClean="0">
              <a:solidFill>
                <a:schemeClr val="accent1">
                  <a:lumMod val="75000"/>
                </a:schemeClr>
              </a:solidFill>
              <a:latin typeface="Arial"/>
              <a:cs typeface="Arial"/>
            </a:endParaRP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Asynchronous</a:t>
            </a:r>
          </a:p>
          <a:p>
            <a:pPr marL="12700"/>
            <a:endParaRPr lang="en-US" sz="1400" b="1" cap="all" spc="200" dirty="0" smtClean="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27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7" name="TextBox 6"/>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schemeClr>
                </a:solidFill>
                <a:latin typeface="Arial"/>
                <a:cs typeface="Arial"/>
              </a:rPr>
              <a:t>model</a:t>
            </a: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pic>
        <p:nvPicPr>
          <p:cNvPr id="58372" name="Picture 4" descr="http://puu.sh/9ozrp/1330a13911.png"/>
          <p:cNvPicPr>
            <a:picLocks noChangeAspect="1" noChangeArrowheads="1"/>
          </p:cNvPicPr>
          <p:nvPr/>
        </p:nvPicPr>
        <p:blipFill>
          <a:blip r:embed="rId3" cstate="print"/>
          <a:srcRect/>
          <a:stretch>
            <a:fillRect/>
          </a:stretch>
        </p:blipFill>
        <p:spPr bwMode="auto">
          <a:xfrm>
            <a:off x="1390737" y="2282452"/>
            <a:ext cx="6371804" cy="3133610"/>
          </a:xfrm>
          <a:prstGeom prst="rect">
            <a:avLst/>
          </a:prstGeom>
          <a:noFill/>
        </p:spPr>
      </p:pic>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Search Algorithm</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err="1">
                <a:solidFill>
                  <a:schemeClr val="tx2">
                    <a:lumMod val="50000"/>
                  </a:schemeClr>
                </a:solidFill>
                <a:latin typeface="Arial"/>
                <a:cs typeface="Arial"/>
              </a:rPr>
              <a:t>Jesper</a:t>
            </a:r>
            <a:r>
              <a:rPr lang="en-US" sz="1200" kern="0" cap="all" spc="200" dirty="0">
                <a:solidFill>
                  <a:schemeClr val="tx2">
                    <a:lumMod val="50000"/>
                  </a:schemeClr>
                </a:solidFill>
                <a:latin typeface="Arial"/>
                <a:cs typeface="Arial"/>
              </a:rPr>
              <a:t> </a:t>
            </a:r>
            <a:r>
              <a:rPr lang="en-US" sz="1200" kern="0" cap="all" spc="200" dirty="0" err="1" smtClean="0">
                <a:solidFill>
                  <a:schemeClr val="tx2">
                    <a:lumMod val="50000"/>
                  </a:schemeClr>
                </a:solidFill>
                <a:latin typeface="Arial"/>
                <a:cs typeface="Arial"/>
              </a:rPr>
              <a:t>Riemer</a:t>
            </a:r>
            <a:r>
              <a:rPr lang="en-US" sz="1200" kern="0" cap="all" spc="200" dirty="0" smtClean="0">
                <a:solidFill>
                  <a:schemeClr val="tx2">
                    <a:lumMod val="50000"/>
                  </a:schemeClr>
                </a:solidFill>
                <a:latin typeface="Arial"/>
                <a:cs typeface="Arial"/>
              </a:rPr>
              <a:t> </a:t>
            </a:r>
            <a:r>
              <a:rPr lang="en-US" sz="1200" kern="0" cap="all" spc="200" dirty="0">
                <a:solidFill>
                  <a:schemeClr val="tx2">
                    <a:lumMod val="50000"/>
                  </a:schemeClr>
                </a:solidFill>
                <a:latin typeface="Arial"/>
                <a:cs typeface="Arial"/>
              </a:rPr>
              <a:t>Andersen</a:t>
            </a: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Search by ingredients</a:t>
            </a:r>
            <a:endParaRPr sz="2400" kern="0" cap="all" spc="200" dirty="0">
              <a:solidFill>
                <a:schemeClr val="tx2">
                  <a:lumMod val="50000"/>
                </a:schemeClr>
              </a:solidFill>
              <a:latin typeface="Arial"/>
              <a:cs typeface="Arial"/>
            </a:endParaRPr>
          </a:p>
        </p:txBody>
      </p:sp>
      <p:sp>
        <p:nvSpPr>
          <p:cNvPr id="3" name="object 3"/>
          <p:cNvSpPr txBox="1"/>
          <p:nvPr/>
        </p:nvSpPr>
        <p:spPr>
          <a:xfrm>
            <a:off x="626300" y="1155202"/>
            <a:ext cx="7588059"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Precedence function</a:t>
            </a:r>
            <a:endParaRPr lang="en-US" b="1" cap="all" spc="200" dirty="0">
              <a:solidFill>
                <a:schemeClr val="accent1">
                  <a:lumMod val="75000"/>
                </a:schemeClr>
              </a:solidFill>
              <a:latin typeface="Arial"/>
              <a:cs typeface="Arial"/>
            </a:endParaRPr>
          </a:p>
          <a:p>
            <a:pPr marL="12700"/>
            <a:endParaRPr lang="en-US" sz="1600" b="1" cap="all" spc="200" dirty="0">
              <a:solidFill>
                <a:schemeClr val="accent1">
                  <a:lumMod val="75000"/>
                </a:schemeClr>
              </a:solidFill>
              <a:latin typeface="Arial"/>
              <a:cs typeface="Arial"/>
            </a:endParaRPr>
          </a:p>
          <a:p>
            <a:pPr marL="355600" indent="-342900">
              <a:buFont typeface="+mj-lt"/>
              <a:buAutoNum type="arabicPeriod"/>
            </a:pPr>
            <a:r>
              <a:rPr lang="en-GB" sz="1600" cap="all" spc="200" dirty="0">
                <a:solidFill>
                  <a:schemeClr val="accent1">
                    <a:lumMod val="75000"/>
                  </a:schemeClr>
                </a:solidFill>
                <a:latin typeface="Arial"/>
                <a:cs typeface="Arial"/>
              </a:rPr>
              <a:t>Remove recipes without any matching </a:t>
            </a:r>
            <a:r>
              <a:rPr lang="en-GB" sz="1600" cap="all" spc="200" dirty="0" smtClean="0">
                <a:solidFill>
                  <a:schemeClr val="accent1">
                    <a:lumMod val="75000"/>
                  </a:schemeClr>
                </a:solidFill>
                <a:latin typeface="Arial"/>
                <a:cs typeface="Arial"/>
              </a:rPr>
              <a:t>ingredients.</a:t>
            </a:r>
          </a:p>
          <a:p>
            <a:pPr marL="355600" indent="-342900">
              <a:buFont typeface="+mj-lt"/>
              <a:buAutoNum type="arabicPeriod"/>
            </a:pPr>
            <a:endParaRPr lang="en-GB" sz="1600"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Sort </a:t>
            </a:r>
            <a:r>
              <a:rPr lang="en-GB" sz="1600" cap="all" spc="200" dirty="0">
                <a:solidFill>
                  <a:schemeClr val="accent1">
                    <a:lumMod val="75000"/>
                  </a:schemeClr>
                </a:solidFill>
                <a:latin typeface="Arial"/>
                <a:cs typeface="Arial"/>
              </a:rPr>
              <a:t>by least missing optional ingredients</a:t>
            </a:r>
            <a:r>
              <a:rPr lang="en-GB" sz="1600" cap="all" spc="200" dirty="0" smtClean="0">
                <a:solidFill>
                  <a:schemeClr val="accent1">
                    <a:lumMod val="75000"/>
                  </a:schemeClr>
                </a:solidFill>
                <a:latin typeface="Arial"/>
                <a:cs typeface="Arial"/>
              </a:rPr>
              <a:t>.</a:t>
            </a:r>
          </a:p>
          <a:p>
            <a:pPr marL="355600" indent="-342900">
              <a:buFont typeface="+mj-lt"/>
              <a:buAutoNum type="arabicPeriod"/>
            </a:pPr>
            <a:endParaRPr lang="en-GB" sz="1600" cap="all" spc="200" dirty="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Sort </a:t>
            </a:r>
            <a:r>
              <a:rPr lang="en-GB" sz="1600" cap="all" spc="200" dirty="0">
                <a:solidFill>
                  <a:schemeClr val="accent1">
                    <a:lumMod val="75000"/>
                  </a:schemeClr>
                </a:solidFill>
                <a:latin typeface="Arial"/>
                <a:cs typeface="Arial"/>
              </a:rPr>
              <a:t>by most matching optional ingredients</a:t>
            </a:r>
            <a:r>
              <a:rPr lang="en-GB" sz="1600" cap="all" spc="200" dirty="0" smtClean="0">
                <a:solidFill>
                  <a:schemeClr val="accent1">
                    <a:lumMod val="75000"/>
                  </a:schemeClr>
                </a:solidFill>
                <a:latin typeface="Arial"/>
                <a:cs typeface="Arial"/>
              </a:rPr>
              <a:t>.</a:t>
            </a:r>
          </a:p>
          <a:p>
            <a:pPr marL="355600" indent="-342900">
              <a:buFont typeface="+mj-lt"/>
              <a:buAutoNum type="arabicPeriod"/>
            </a:pPr>
            <a:endParaRPr lang="en-GB" sz="1600" cap="all" spc="200" dirty="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Sort </a:t>
            </a:r>
            <a:r>
              <a:rPr lang="en-GB" sz="1600" cap="all" spc="200" dirty="0">
                <a:solidFill>
                  <a:schemeClr val="accent1">
                    <a:lumMod val="75000"/>
                  </a:schemeClr>
                </a:solidFill>
                <a:latin typeface="Arial"/>
                <a:cs typeface="Arial"/>
              </a:rPr>
              <a:t>by least missing mandatory ingredients</a:t>
            </a:r>
            <a:r>
              <a:rPr lang="en-GB" sz="1600" cap="all" spc="200" dirty="0" smtClean="0">
                <a:solidFill>
                  <a:schemeClr val="accent1">
                    <a:lumMod val="75000"/>
                  </a:schemeClr>
                </a:solidFill>
                <a:latin typeface="Arial"/>
                <a:cs typeface="Arial"/>
              </a:rPr>
              <a:t>.</a:t>
            </a:r>
          </a:p>
          <a:p>
            <a:pPr marL="355600" indent="-342900">
              <a:buFont typeface="+mj-lt"/>
              <a:buAutoNum type="arabicPeriod"/>
            </a:pPr>
            <a:endParaRPr lang="en-GB" sz="1600" cap="all" spc="200" dirty="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Sort </a:t>
            </a:r>
            <a:r>
              <a:rPr lang="en-GB" sz="1600" cap="all" spc="200" dirty="0">
                <a:solidFill>
                  <a:schemeClr val="accent1">
                    <a:lumMod val="75000"/>
                  </a:schemeClr>
                </a:solidFill>
                <a:latin typeface="Arial"/>
                <a:cs typeface="Arial"/>
              </a:rPr>
              <a:t>by most matching mandatory </a:t>
            </a:r>
            <a:r>
              <a:rPr lang="en-GB" sz="1600" cap="all" spc="200" dirty="0" smtClean="0">
                <a:solidFill>
                  <a:schemeClr val="accent1">
                    <a:lumMod val="75000"/>
                  </a:schemeClr>
                </a:solidFill>
                <a:latin typeface="Arial"/>
                <a:cs typeface="Arial"/>
              </a:rPr>
              <a:t>ingredients</a:t>
            </a:r>
            <a:r>
              <a:rPr lang="en-GB" sz="1600" cap="all" spc="200" dirty="0">
                <a:solidFill>
                  <a:schemeClr val="accent1">
                    <a:lumMod val="75000"/>
                  </a:schemeClr>
                </a:solidFill>
                <a:latin typeface="Arial"/>
                <a:cs typeface="Arial"/>
              </a:rPr>
              <a:t>.</a:t>
            </a:r>
            <a:endParaRPr lang="en-GB" sz="1600"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7"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29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39320617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Analysis</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Sam </a:t>
            </a:r>
            <a:r>
              <a:rPr lang="en-US" sz="1200" kern="0" cap="all" spc="200" dirty="0" err="1" smtClean="0">
                <a:solidFill>
                  <a:schemeClr val="tx2">
                    <a:lumMod val="50000"/>
                  </a:schemeClr>
                </a:solidFill>
                <a:latin typeface="Arial"/>
                <a:cs typeface="Arial"/>
              </a:rPr>
              <a:t>Sepstrup</a:t>
            </a:r>
            <a:r>
              <a:rPr lang="en-US" sz="1200" kern="0" cap="all" spc="200" dirty="0" smtClean="0">
                <a:solidFill>
                  <a:schemeClr val="tx2">
                    <a:lumMod val="50000"/>
                  </a:schemeClr>
                </a:solidFill>
                <a:latin typeface="Arial"/>
                <a:cs typeface="Arial"/>
              </a:rPr>
              <a:t> Olesen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Matching ingredients</a:t>
            </a:r>
            <a:endParaRPr sz="2400" kern="0" cap="all" spc="200" dirty="0">
              <a:solidFill>
                <a:schemeClr val="tx2">
                  <a:lumMod val="50000"/>
                </a:schemeClr>
              </a:solidFill>
              <a:latin typeface="Arial"/>
              <a:cs typeface="Arial"/>
            </a:endParaRPr>
          </a:p>
        </p:txBody>
      </p:sp>
      <p:sp>
        <p:nvSpPr>
          <p:cNvPr id="3" name="object 3"/>
          <p:cNvSpPr txBox="1"/>
          <p:nvPr/>
        </p:nvSpPr>
        <p:spPr>
          <a:xfrm>
            <a:off x="626300" y="1155202"/>
            <a:ext cx="7588059" cy="4074001"/>
          </a:xfrm>
          <a:prstGeom prst="rect">
            <a:avLst/>
          </a:prstGeom>
        </p:spPr>
        <p:txBody>
          <a:bodyPr vert="horz" wrap="square" lIns="0" tIns="0" rIns="0" bIns="0" rtlCol="0">
            <a:noAutofit/>
          </a:bodyPr>
          <a:lstStyle/>
          <a:p>
            <a:pPr marL="12700"/>
            <a:r>
              <a:rPr lang="en-GB" b="1" cap="all" spc="200" dirty="0" smtClean="0">
                <a:solidFill>
                  <a:schemeClr val="accent1">
                    <a:lumMod val="75000"/>
                  </a:schemeClr>
                </a:solidFill>
                <a:latin typeface="Arial"/>
                <a:cs typeface="Arial"/>
              </a:rPr>
              <a:t>Calculate how many of the user specified ingredients exists in each recipe.</a:t>
            </a:r>
          </a:p>
          <a:p>
            <a:pPr marL="355600" indent="-342900">
              <a:buFont typeface="+mj-lt"/>
              <a:buAutoNum type="arabicPeriod"/>
            </a:pPr>
            <a:endParaRPr lang="en-GB" sz="1600"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Find all quantities that contains an ingredient specified by the user.</a:t>
            </a:r>
            <a:br>
              <a:rPr lang="en-GB" sz="1600" cap="all" spc="200" dirty="0" smtClean="0">
                <a:solidFill>
                  <a:schemeClr val="accent1">
                    <a:lumMod val="75000"/>
                  </a:schemeClr>
                </a:solidFill>
                <a:latin typeface="Arial"/>
                <a:cs typeface="Arial"/>
              </a:rPr>
            </a:br>
            <a:r>
              <a:rPr lang="en-GB" sz="1600" cap="all" spc="200" dirty="0" smtClean="0">
                <a:solidFill>
                  <a:schemeClr val="accent1">
                    <a:lumMod val="75000"/>
                  </a:schemeClr>
                </a:solidFill>
                <a:latin typeface="Arial"/>
                <a:cs typeface="Arial"/>
              </a:rPr>
              <a:t>  </a:t>
            </a:r>
            <a:r>
              <a:rPr lang="en-GB" sz="1600" i="1" spc="200" dirty="0" smtClean="0">
                <a:solidFill>
                  <a:schemeClr val="accent1">
                    <a:lumMod val="75000"/>
                  </a:schemeClr>
                </a:solidFill>
                <a:latin typeface="Arial"/>
                <a:cs typeface="Arial"/>
              </a:rPr>
              <a:t>$</a:t>
            </a:r>
            <a:r>
              <a:rPr lang="en-GB" sz="1600" i="1" spc="200" dirty="0" err="1" smtClean="0">
                <a:solidFill>
                  <a:schemeClr val="accent1">
                    <a:lumMod val="75000"/>
                  </a:schemeClr>
                </a:solidFill>
                <a:latin typeface="Arial"/>
                <a:cs typeface="Arial"/>
              </a:rPr>
              <a:t>quantityQuery</a:t>
            </a:r>
            <a:endParaRPr lang="en-GB" sz="1600" i="1" spc="200" dirty="0" smtClean="0">
              <a:solidFill>
                <a:schemeClr val="accent1">
                  <a:lumMod val="75000"/>
                </a:schemeClr>
              </a:solidFill>
              <a:latin typeface="Arial"/>
              <a:cs typeface="Arial"/>
            </a:endParaRPr>
          </a:p>
          <a:p>
            <a:pPr marL="355600" indent="-342900">
              <a:buFont typeface="+mj-lt"/>
              <a:buAutoNum type="arabicPeriod"/>
            </a:pPr>
            <a:endParaRPr lang="en-GB" sz="1600"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Check Whether each quantity appear as a part of a mandatory and/or an optional exchangeable.</a:t>
            </a:r>
            <a:br>
              <a:rPr lang="en-GB" sz="1600" cap="all" spc="200" dirty="0" smtClean="0">
                <a:solidFill>
                  <a:schemeClr val="accent1">
                    <a:lumMod val="75000"/>
                  </a:schemeClr>
                </a:solidFill>
                <a:latin typeface="Arial"/>
                <a:cs typeface="Arial"/>
              </a:rPr>
            </a:br>
            <a:r>
              <a:rPr lang="en-GB" sz="1600" cap="all" spc="200" dirty="0" smtClean="0">
                <a:solidFill>
                  <a:schemeClr val="accent1">
                    <a:lumMod val="75000"/>
                  </a:schemeClr>
                </a:solidFill>
                <a:latin typeface="Arial"/>
                <a:cs typeface="Arial"/>
              </a:rPr>
              <a:t>  </a:t>
            </a:r>
            <a:r>
              <a:rPr lang="en-GB" sz="1600" i="1" spc="200" dirty="0" smtClean="0">
                <a:solidFill>
                  <a:schemeClr val="accent1">
                    <a:lumMod val="75000"/>
                  </a:schemeClr>
                </a:solidFill>
                <a:latin typeface="Arial"/>
                <a:cs typeface="Arial"/>
              </a:rPr>
              <a:t>$</a:t>
            </a:r>
            <a:r>
              <a:rPr lang="en-GB" sz="1600" i="1" spc="200" dirty="0" err="1" smtClean="0">
                <a:solidFill>
                  <a:schemeClr val="accent1">
                    <a:lumMod val="75000"/>
                  </a:schemeClr>
                </a:solidFill>
                <a:latin typeface="Arial"/>
                <a:cs typeface="Arial"/>
              </a:rPr>
              <a:t>ingredientQuery</a:t>
            </a:r>
            <a:endParaRPr lang="en-GB" sz="1600" i="1" cap="all" spc="200" dirty="0" smtClean="0">
              <a:solidFill>
                <a:schemeClr val="accent1">
                  <a:lumMod val="75000"/>
                </a:schemeClr>
              </a:solidFill>
              <a:latin typeface="Arial"/>
              <a:cs typeface="Arial"/>
            </a:endParaRPr>
          </a:p>
          <a:p>
            <a:pPr marL="355600" indent="-342900">
              <a:buFont typeface="+mj-lt"/>
              <a:buAutoNum type="arabicPeriod"/>
            </a:pPr>
            <a:endParaRPr lang="en-GB" sz="1600"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Count the number of distinct matching mandatory and optional ingredients for each recipe.</a:t>
            </a:r>
            <a:br>
              <a:rPr lang="en-GB" sz="1600" cap="all" spc="200" dirty="0" smtClean="0">
                <a:solidFill>
                  <a:schemeClr val="accent1">
                    <a:lumMod val="75000"/>
                  </a:schemeClr>
                </a:solidFill>
                <a:latin typeface="Arial"/>
                <a:cs typeface="Arial"/>
              </a:rPr>
            </a:br>
            <a:r>
              <a:rPr lang="en-GB" sz="1600" cap="all" spc="200" dirty="0" smtClean="0">
                <a:solidFill>
                  <a:schemeClr val="accent1">
                    <a:lumMod val="75000"/>
                  </a:schemeClr>
                </a:solidFill>
                <a:latin typeface="Arial"/>
                <a:cs typeface="Arial"/>
              </a:rPr>
              <a:t>  </a:t>
            </a:r>
            <a:r>
              <a:rPr lang="en-GB" sz="1600" i="1" spc="200" dirty="0" smtClean="0">
                <a:solidFill>
                  <a:schemeClr val="accent1">
                    <a:lumMod val="75000"/>
                  </a:schemeClr>
                </a:solidFill>
                <a:latin typeface="Arial"/>
                <a:cs typeface="Arial"/>
              </a:rPr>
              <a:t>$</a:t>
            </a:r>
            <a:r>
              <a:rPr lang="en-GB" sz="1600" i="1" spc="200" dirty="0" err="1" smtClean="0">
                <a:solidFill>
                  <a:schemeClr val="accent1">
                    <a:lumMod val="75000"/>
                  </a:schemeClr>
                </a:solidFill>
                <a:latin typeface="Arial"/>
                <a:cs typeface="Arial"/>
              </a:rPr>
              <a:t>matchingQuery</a:t>
            </a:r>
            <a:r>
              <a:rPr lang="en-GB" sz="1600" spc="200" dirty="0" smtClean="0">
                <a:solidFill>
                  <a:schemeClr val="accent1">
                    <a:lumMod val="75000"/>
                  </a:schemeClr>
                </a:solidFill>
                <a:latin typeface="Arial"/>
                <a:cs typeface="Arial"/>
              </a:rPr>
              <a:t/>
            </a:r>
            <a:br>
              <a:rPr lang="en-GB" sz="1600" spc="200" dirty="0" smtClean="0">
                <a:solidFill>
                  <a:schemeClr val="accent1">
                    <a:lumMod val="75000"/>
                  </a:schemeClr>
                </a:solidFill>
                <a:latin typeface="Arial"/>
                <a:cs typeface="Arial"/>
              </a:rPr>
            </a:br>
            <a:endParaRPr lang="en-GB" sz="1600"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7"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30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41074103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Missing ingredients</a:t>
            </a:r>
            <a:endParaRPr sz="2400" kern="0" cap="all" spc="200" dirty="0">
              <a:solidFill>
                <a:schemeClr val="tx2">
                  <a:lumMod val="50000"/>
                </a:schemeClr>
              </a:solidFill>
              <a:latin typeface="Arial"/>
              <a:cs typeface="Arial"/>
            </a:endParaRPr>
          </a:p>
        </p:txBody>
      </p:sp>
      <p:sp>
        <p:nvSpPr>
          <p:cNvPr id="3" name="object 3"/>
          <p:cNvSpPr txBox="1"/>
          <p:nvPr/>
        </p:nvSpPr>
        <p:spPr>
          <a:xfrm>
            <a:off x="626300" y="1155202"/>
            <a:ext cx="7588059" cy="4074001"/>
          </a:xfrm>
          <a:prstGeom prst="rect">
            <a:avLst/>
          </a:prstGeom>
        </p:spPr>
        <p:txBody>
          <a:bodyPr vert="horz" wrap="square" lIns="0" tIns="0" rIns="0" bIns="0" rtlCol="0">
            <a:noAutofit/>
          </a:bodyPr>
          <a:lstStyle/>
          <a:p>
            <a:pPr marL="12700"/>
            <a:r>
              <a:rPr lang="en-GB" b="1" cap="all" spc="200" dirty="0" smtClean="0">
                <a:solidFill>
                  <a:schemeClr val="accent1">
                    <a:lumMod val="75000"/>
                  </a:schemeClr>
                </a:solidFill>
                <a:latin typeface="Arial"/>
                <a:cs typeface="Arial"/>
              </a:rPr>
              <a:t>Calculate </a:t>
            </a:r>
            <a:r>
              <a:rPr lang="en-GB" b="1" cap="all" spc="200" dirty="0">
                <a:solidFill>
                  <a:schemeClr val="accent1">
                    <a:lumMod val="75000"/>
                  </a:schemeClr>
                </a:solidFill>
                <a:latin typeface="Arial"/>
                <a:cs typeface="Arial"/>
              </a:rPr>
              <a:t>how many not covered </a:t>
            </a:r>
            <a:r>
              <a:rPr lang="en-GB" b="1" cap="all" spc="200" dirty="0" err="1" smtClean="0">
                <a:solidFill>
                  <a:schemeClr val="accent1">
                    <a:lumMod val="75000"/>
                  </a:schemeClr>
                </a:solidFill>
                <a:latin typeface="Arial"/>
                <a:cs typeface="Arial"/>
              </a:rPr>
              <a:t>exchangeables</a:t>
            </a:r>
            <a:r>
              <a:rPr lang="en-GB" b="1" cap="all" spc="200" dirty="0" smtClean="0">
                <a:solidFill>
                  <a:schemeClr val="accent1">
                    <a:lumMod val="75000"/>
                  </a:schemeClr>
                </a:solidFill>
                <a:latin typeface="Arial"/>
                <a:cs typeface="Arial"/>
              </a:rPr>
              <a:t> </a:t>
            </a:r>
            <a:r>
              <a:rPr lang="en-GB" b="1" cap="all" spc="200" dirty="0">
                <a:solidFill>
                  <a:schemeClr val="accent1">
                    <a:lumMod val="75000"/>
                  </a:schemeClr>
                </a:solidFill>
                <a:latin typeface="Arial"/>
                <a:cs typeface="Arial"/>
              </a:rPr>
              <a:t>exists in each recipe</a:t>
            </a:r>
            <a:r>
              <a:rPr lang="en-GB" b="1" cap="all" spc="200" dirty="0" smtClean="0">
                <a:solidFill>
                  <a:schemeClr val="accent1">
                    <a:lumMod val="75000"/>
                  </a:schemeClr>
                </a:solidFill>
                <a:latin typeface="Arial"/>
                <a:cs typeface="Arial"/>
              </a:rPr>
              <a:t>.</a:t>
            </a:r>
          </a:p>
          <a:p>
            <a:pPr marL="12700"/>
            <a:r>
              <a:rPr lang="en-GB" sz="1600" i="1" spc="200" dirty="0" smtClean="0">
                <a:solidFill>
                  <a:schemeClr val="accent1">
                    <a:lumMod val="75000"/>
                  </a:schemeClr>
                </a:solidFill>
                <a:latin typeface="Arial"/>
                <a:cs typeface="Arial"/>
              </a:rPr>
              <a:t>  $</a:t>
            </a:r>
            <a:r>
              <a:rPr lang="en-GB" sz="1600" i="1" spc="200" dirty="0" err="1" smtClean="0">
                <a:solidFill>
                  <a:schemeClr val="accent1">
                    <a:lumMod val="75000"/>
                  </a:schemeClr>
                </a:solidFill>
                <a:latin typeface="Arial"/>
                <a:cs typeface="Arial"/>
              </a:rPr>
              <a:t>lackingQuery</a:t>
            </a:r>
            <a:endParaRPr lang="en-GB" sz="1600" i="1" cap="all" spc="200" dirty="0" smtClean="0">
              <a:solidFill>
                <a:schemeClr val="accent1">
                  <a:lumMod val="75000"/>
                </a:schemeClr>
              </a:solidFill>
              <a:latin typeface="Arial"/>
              <a:cs typeface="Arial"/>
            </a:endParaRPr>
          </a:p>
          <a:p>
            <a:pPr marL="12700"/>
            <a:endParaRPr lang="en-GB" b="1"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Find all </a:t>
            </a:r>
            <a:r>
              <a:rPr lang="en-GB" sz="1600" cap="all" spc="200" dirty="0" err="1" smtClean="0">
                <a:solidFill>
                  <a:schemeClr val="accent1">
                    <a:lumMod val="75000"/>
                  </a:schemeClr>
                </a:solidFill>
                <a:latin typeface="Arial"/>
                <a:cs typeface="Arial"/>
              </a:rPr>
              <a:t>exchangeables</a:t>
            </a:r>
            <a:r>
              <a:rPr lang="en-GB" sz="1600" cap="all" spc="200" dirty="0" smtClean="0">
                <a:solidFill>
                  <a:schemeClr val="accent1">
                    <a:lumMod val="75000"/>
                  </a:schemeClr>
                </a:solidFill>
                <a:latin typeface="Arial"/>
                <a:cs typeface="Arial"/>
              </a:rPr>
              <a:t> that does not contain an ingredient specified by the user or an ignored ingredient.</a:t>
            </a:r>
          </a:p>
          <a:p>
            <a:pPr marL="355600" indent="-342900">
              <a:buFont typeface="+mj-lt"/>
              <a:buAutoNum type="arabicPeriod"/>
            </a:pPr>
            <a:endParaRPr lang="en-GB" sz="1600"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a:solidFill>
                  <a:schemeClr val="accent1">
                    <a:lumMod val="75000"/>
                  </a:schemeClr>
                </a:solidFill>
                <a:latin typeface="Arial"/>
                <a:cs typeface="Arial"/>
              </a:rPr>
              <a:t>Count the number of </a:t>
            </a:r>
            <a:r>
              <a:rPr lang="en-GB" sz="1600" cap="all" spc="200" dirty="0" smtClean="0">
                <a:solidFill>
                  <a:schemeClr val="accent1">
                    <a:lumMod val="75000"/>
                  </a:schemeClr>
                </a:solidFill>
                <a:latin typeface="Arial"/>
                <a:cs typeface="Arial"/>
              </a:rPr>
              <a:t>mandatory </a:t>
            </a:r>
            <a:r>
              <a:rPr lang="en-GB" sz="1600" cap="all" spc="200" dirty="0">
                <a:solidFill>
                  <a:schemeClr val="accent1">
                    <a:lumMod val="75000"/>
                  </a:schemeClr>
                </a:solidFill>
                <a:latin typeface="Arial"/>
                <a:cs typeface="Arial"/>
              </a:rPr>
              <a:t>and optional </a:t>
            </a:r>
            <a:r>
              <a:rPr lang="en-GB" sz="1600" cap="all" spc="200" dirty="0" err="1" smtClean="0">
                <a:solidFill>
                  <a:schemeClr val="accent1">
                    <a:lumMod val="75000"/>
                  </a:schemeClr>
                </a:solidFill>
                <a:latin typeface="Arial"/>
                <a:cs typeface="Arial"/>
              </a:rPr>
              <a:t>exhangeables</a:t>
            </a:r>
            <a:r>
              <a:rPr lang="en-GB" sz="1600" cap="all" spc="200" dirty="0" smtClean="0">
                <a:solidFill>
                  <a:schemeClr val="accent1">
                    <a:lumMod val="75000"/>
                  </a:schemeClr>
                </a:solidFill>
                <a:latin typeface="Arial"/>
                <a:cs typeface="Arial"/>
              </a:rPr>
              <a:t> for each recipe.</a:t>
            </a: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7"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31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25610976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Sort result</a:t>
            </a:r>
            <a:endParaRPr sz="2400" kern="0" cap="all" spc="200" dirty="0">
              <a:solidFill>
                <a:schemeClr val="tx2">
                  <a:lumMod val="50000"/>
                </a:schemeClr>
              </a:solidFill>
              <a:latin typeface="Arial"/>
              <a:cs typeface="Arial"/>
            </a:endParaRPr>
          </a:p>
        </p:txBody>
      </p:sp>
      <p:sp>
        <p:nvSpPr>
          <p:cNvPr id="3" name="object 3"/>
          <p:cNvSpPr txBox="1"/>
          <p:nvPr/>
        </p:nvSpPr>
        <p:spPr>
          <a:xfrm>
            <a:off x="626300" y="1155202"/>
            <a:ext cx="7588059" cy="4074001"/>
          </a:xfrm>
          <a:prstGeom prst="rect">
            <a:avLst/>
          </a:prstGeom>
        </p:spPr>
        <p:txBody>
          <a:bodyPr vert="horz" wrap="square" lIns="0" tIns="0" rIns="0" bIns="0" rtlCol="0">
            <a:noAutofit/>
          </a:bodyPr>
          <a:lstStyle/>
          <a:p>
            <a:pPr marL="12700"/>
            <a:r>
              <a:rPr lang="en-GB" b="1" cap="all" spc="200" dirty="0">
                <a:solidFill>
                  <a:schemeClr val="accent1">
                    <a:lumMod val="75000"/>
                  </a:schemeClr>
                </a:solidFill>
                <a:latin typeface="Arial"/>
                <a:cs typeface="Arial"/>
              </a:rPr>
              <a:t>O</a:t>
            </a:r>
            <a:r>
              <a:rPr lang="en-GB" b="1" cap="all" spc="200" dirty="0" smtClean="0">
                <a:solidFill>
                  <a:schemeClr val="accent1">
                    <a:lumMod val="75000"/>
                  </a:schemeClr>
                </a:solidFill>
                <a:latin typeface="Arial"/>
                <a:cs typeface="Arial"/>
              </a:rPr>
              <a:t>rder the result according </a:t>
            </a:r>
            <a:r>
              <a:rPr lang="en-GB" b="1" cap="all" spc="200" dirty="0">
                <a:solidFill>
                  <a:schemeClr val="accent1">
                    <a:lumMod val="75000"/>
                  </a:schemeClr>
                </a:solidFill>
                <a:latin typeface="Arial"/>
                <a:cs typeface="Arial"/>
              </a:rPr>
              <a:t>to the precedence </a:t>
            </a:r>
            <a:r>
              <a:rPr lang="en-GB" b="1" cap="all" spc="200" dirty="0" smtClean="0">
                <a:solidFill>
                  <a:schemeClr val="accent1">
                    <a:lumMod val="75000"/>
                  </a:schemeClr>
                </a:solidFill>
                <a:latin typeface="Arial"/>
                <a:cs typeface="Arial"/>
              </a:rPr>
              <a:t>function.</a:t>
            </a:r>
          </a:p>
          <a:p>
            <a:pPr marL="12700"/>
            <a:r>
              <a:rPr lang="en-GB" i="1" spc="200" dirty="0" smtClean="0">
                <a:solidFill>
                  <a:schemeClr val="accent1">
                    <a:lumMod val="75000"/>
                  </a:schemeClr>
                </a:solidFill>
                <a:latin typeface="Arial"/>
                <a:cs typeface="Arial"/>
              </a:rPr>
              <a:t>  $</a:t>
            </a:r>
            <a:r>
              <a:rPr lang="en-GB" i="1" spc="200" dirty="0" err="1" smtClean="0">
                <a:solidFill>
                  <a:schemeClr val="accent1">
                    <a:lumMod val="75000"/>
                  </a:schemeClr>
                </a:solidFill>
                <a:latin typeface="Arial"/>
                <a:cs typeface="Arial"/>
              </a:rPr>
              <a:t>sortingQuery</a:t>
            </a:r>
            <a:endParaRPr lang="en-GB"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7"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graphicFrame>
        <p:nvGraphicFramePr>
          <p:cNvPr id="4" name="Table 3"/>
          <p:cNvGraphicFramePr>
            <a:graphicFrameLocks noGrp="1"/>
          </p:cNvGraphicFramePr>
          <p:nvPr>
            <p:extLst>
              <p:ext uri="{D42A27DB-BD31-4B8C-83A1-F6EECF244321}">
                <p14:modId xmlns:p14="http://schemas.microsoft.com/office/powerpoint/2010/main" val="2503418834"/>
              </p:ext>
            </p:extLst>
          </p:nvPr>
        </p:nvGraphicFramePr>
        <p:xfrm>
          <a:off x="2856740" y="1726341"/>
          <a:ext cx="5879335" cy="1920240"/>
        </p:xfrm>
        <a:graphic>
          <a:graphicData uri="http://schemas.openxmlformats.org/drawingml/2006/table">
            <a:tbl>
              <a:tblPr firstRow="1" bandRow="1">
                <a:tableStyleId>{5C22544A-7EE6-4342-B048-85BDC9FD1C3A}</a:tableStyleId>
              </a:tblPr>
              <a:tblGrid>
                <a:gridCol w="1219200"/>
                <a:gridCol w="1255923"/>
                <a:gridCol w="1266940"/>
                <a:gridCol w="1101686"/>
                <a:gridCol w="1035586"/>
              </a:tblGrid>
              <a:tr h="206204">
                <a:tc>
                  <a:txBody>
                    <a:bodyPr/>
                    <a:lstStyle/>
                    <a:p>
                      <a:pPr algn="ctr"/>
                      <a:r>
                        <a:rPr lang="en-GB" sz="1600" dirty="0" smtClean="0"/>
                        <a:t>Recipe</a:t>
                      </a:r>
                      <a:endParaRPr lang="en-GB" sz="1600" dirty="0"/>
                    </a:p>
                  </a:txBody>
                  <a:tcPr anchor="ctr"/>
                </a:tc>
                <a:tc>
                  <a:txBody>
                    <a:bodyPr/>
                    <a:lstStyle/>
                    <a:p>
                      <a:pPr algn="ctr"/>
                      <a:r>
                        <a:rPr lang="en-GB" sz="1600" dirty="0" smtClean="0"/>
                        <a:t>Mandatory matching</a:t>
                      </a:r>
                      <a:endParaRPr lang="en-GB" sz="1600" dirty="0"/>
                    </a:p>
                  </a:txBody>
                  <a:tcPr anchor="ctr"/>
                </a:tc>
                <a:tc>
                  <a:txBody>
                    <a:bodyPr/>
                    <a:lstStyle/>
                    <a:p>
                      <a:pPr algn="ctr"/>
                      <a:r>
                        <a:rPr lang="en-GB" sz="1600" dirty="0" smtClean="0"/>
                        <a:t>Mandatory missing</a:t>
                      </a:r>
                      <a:endParaRPr lang="en-GB" sz="1600" dirty="0"/>
                    </a:p>
                  </a:txBody>
                  <a:tcPr anchor="ctr"/>
                </a:tc>
                <a:tc>
                  <a:txBody>
                    <a:bodyPr/>
                    <a:lstStyle/>
                    <a:p>
                      <a:pPr algn="ctr"/>
                      <a:r>
                        <a:rPr lang="en-GB" sz="1600" dirty="0" smtClean="0"/>
                        <a:t>Optional matching</a:t>
                      </a:r>
                      <a:endParaRPr lang="en-GB" sz="1600" dirty="0"/>
                    </a:p>
                  </a:txBody>
                  <a:tcPr anchor="ctr"/>
                </a:tc>
                <a:tc>
                  <a:txBody>
                    <a:bodyPr/>
                    <a:lstStyle/>
                    <a:p>
                      <a:pPr algn="ctr"/>
                      <a:r>
                        <a:rPr lang="en-GB" sz="1600" dirty="0" smtClean="0"/>
                        <a:t>Optional missing</a:t>
                      </a:r>
                      <a:endParaRPr lang="en-GB" sz="1600" dirty="0"/>
                    </a:p>
                  </a:txBody>
                  <a:tcPr anchor="ctr"/>
                </a:tc>
              </a:tr>
              <a:tr h="117831">
                <a:tc>
                  <a:txBody>
                    <a:bodyPr/>
                    <a:lstStyle/>
                    <a:p>
                      <a:r>
                        <a:rPr lang="en-GB" sz="1600" dirty="0" smtClean="0"/>
                        <a:t>Boiled</a:t>
                      </a:r>
                      <a:r>
                        <a:rPr lang="en-GB" sz="1600" baseline="0" dirty="0" smtClean="0"/>
                        <a:t> egg</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0</a:t>
                      </a:r>
                      <a:endParaRPr lang="en-GB" sz="1600" dirty="0"/>
                    </a:p>
                  </a:txBody>
                  <a:tcPr/>
                </a:tc>
              </a:tr>
              <a:tr h="117831">
                <a:tc>
                  <a:txBody>
                    <a:bodyPr/>
                    <a:lstStyle/>
                    <a:p>
                      <a:r>
                        <a:rPr lang="en-GB" sz="1600" dirty="0" smtClean="0"/>
                        <a:t>Cookies</a:t>
                      </a:r>
                      <a:endParaRPr lang="en-GB" sz="1600" dirty="0"/>
                    </a:p>
                  </a:txBody>
                  <a:tcPr/>
                </a:tc>
                <a:tc>
                  <a:txBody>
                    <a:bodyPr/>
                    <a:lstStyle/>
                    <a:p>
                      <a:pPr algn="ctr"/>
                      <a:r>
                        <a:rPr lang="en-GB" sz="1600" dirty="0" smtClean="0"/>
                        <a:t>4</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3</a:t>
                      </a:r>
                      <a:endParaRPr lang="en-GB" sz="1600" dirty="0"/>
                    </a:p>
                  </a:txBody>
                  <a:tcPr/>
                </a:tc>
              </a:tr>
              <a:tr h="117831">
                <a:tc>
                  <a:txBody>
                    <a:bodyPr/>
                    <a:lstStyle/>
                    <a:p>
                      <a:r>
                        <a:rPr lang="en-GB" sz="1600" dirty="0" smtClean="0"/>
                        <a:t>Ice</a:t>
                      </a:r>
                      <a:r>
                        <a:rPr lang="en-GB" sz="1600" baseline="0" dirty="0" smtClean="0"/>
                        <a:t> cream</a:t>
                      </a:r>
                      <a:endParaRPr lang="en-GB" sz="1600" dirty="0"/>
                    </a:p>
                  </a:txBody>
                  <a:tcPr/>
                </a:tc>
                <a:tc>
                  <a:txBody>
                    <a:bodyPr/>
                    <a:lstStyle/>
                    <a:p>
                      <a:pPr algn="ctr"/>
                      <a:r>
                        <a:rPr lang="en-GB" sz="1600" dirty="0" smtClean="0"/>
                        <a:t>2</a:t>
                      </a:r>
                      <a:endParaRPr lang="en-GB" sz="1600" dirty="0"/>
                    </a:p>
                  </a:txBody>
                  <a:tcPr/>
                </a:tc>
                <a:tc>
                  <a:txBody>
                    <a:bodyPr/>
                    <a:lstStyle/>
                    <a:p>
                      <a:pPr algn="ctr"/>
                      <a:r>
                        <a:rPr lang="en-GB" sz="1600" dirty="0" smtClean="0"/>
                        <a:t>3</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1</a:t>
                      </a:r>
                      <a:endParaRPr lang="en-GB" sz="1600" dirty="0"/>
                    </a:p>
                  </a:txBody>
                  <a:tcPr/>
                </a:tc>
              </a:tr>
              <a:tr h="117831">
                <a:tc>
                  <a:txBody>
                    <a:bodyPr/>
                    <a:lstStyle/>
                    <a:p>
                      <a:r>
                        <a:rPr lang="en-GB" sz="1600" dirty="0" smtClean="0"/>
                        <a:t>Bread</a:t>
                      </a:r>
                      <a:endParaRPr lang="en-GB" sz="1600" dirty="0"/>
                    </a:p>
                  </a:txBody>
                  <a:tcPr/>
                </a:tc>
                <a:tc>
                  <a:txBody>
                    <a:bodyPr/>
                    <a:lstStyle/>
                    <a:p>
                      <a:pPr algn="ctr"/>
                      <a:r>
                        <a:rPr lang="en-GB" sz="1600" dirty="0" smtClean="0"/>
                        <a:t>4</a:t>
                      </a:r>
                      <a:endParaRPr lang="en-GB" sz="1600" dirty="0"/>
                    </a:p>
                  </a:txBody>
                  <a:tcPr/>
                </a:tc>
                <a:tc>
                  <a:txBody>
                    <a:bodyPr/>
                    <a:lstStyle/>
                    <a:p>
                      <a:pPr algn="ctr"/>
                      <a:r>
                        <a:rPr lang="en-GB" sz="1600" dirty="0" smtClean="0"/>
                        <a:t>3</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2</a:t>
                      </a:r>
                      <a:endParaRPr lang="en-GB" sz="1600" dirty="0"/>
                    </a:p>
                  </a:txBody>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464070491"/>
              </p:ext>
            </p:extLst>
          </p:nvPr>
        </p:nvGraphicFramePr>
        <p:xfrm>
          <a:off x="2845725" y="3848901"/>
          <a:ext cx="5879335" cy="1920240"/>
        </p:xfrm>
        <a:graphic>
          <a:graphicData uri="http://schemas.openxmlformats.org/drawingml/2006/table">
            <a:tbl>
              <a:tblPr firstRow="1" bandRow="1">
                <a:tableStyleId>{5C22544A-7EE6-4342-B048-85BDC9FD1C3A}</a:tableStyleId>
              </a:tblPr>
              <a:tblGrid>
                <a:gridCol w="1219200"/>
                <a:gridCol w="1255923"/>
                <a:gridCol w="1266940"/>
                <a:gridCol w="1101686"/>
                <a:gridCol w="1035586"/>
              </a:tblGrid>
              <a:tr h="324399">
                <a:tc>
                  <a:txBody>
                    <a:bodyPr/>
                    <a:lstStyle/>
                    <a:p>
                      <a:pPr algn="ctr"/>
                      <a:r>
                        <a:rPr lang="en-GB" sz="1600" dirty="0" smtClean="0"/>
                        <a:t>Recipe</a:t>
                      </a:r>
                      <a:endParaRPr lang="en-GB" sz="1600" dirty="0"/>
                    </a:p>
                  </a:txBody>
                  <a:tcPr anchor="ctr"/>
                </a:tc>
                <a:tc>
                  <a:txBody>
                    <a:bodyPr/>
                    <a:lstStyle/>
                    <a:p>
                      <a:pPr algn="ctr"/>
                      <a:r>
                        <a:rPr lang="en-GB" sz="1600" dirty="0" smtClean="0"/>
                        <a:t>Mandatory matching</a:t>
                      </a:r>
                      <a:endParaRPr lang="en-GB" sz="1600" dirty="0"/>
                    </a:p>
                  </a:txBody>
                  <a:tcPr anchor="ctr"/>
                </a:tc>
                <a:tc>
                  <a:txBody>
                    <a:bodyPr/>
                    <a:lstStyle/>
                    <a:p>
                      <a:pPr algn="ctr"/>
                      <a:r>
                        <a:rPr lang="en-GB" sz="1600" dirty="0" smtClean="0"/>
                        <a:t>Mandatory missing</a:t>
                      </a:r>
                      <a:endParaRPr lang="en-GB" sz="1600" dirty="0"/>
                    </a:p>
                  </a:txBody>
                  <a:tcPr anchor="ctr"/>
                </a:tc>
                <a:tc>
                  <a:txBody>
                    <a:bodyPr/>
                    <a:lstStyle/>
                    <a:p>
                      <a:pPr algn="ctr"/>
                      <a:r>
                        <a:rPr lang="en-GB" sz="1600" dirty="0" smtClean="0"/>
                        <a:t>Optional matching</a:t>
                      </a:r>
                      <a:endParaRPr lang="en-GB" sz="1600" dirty="0"/>
                    </a:p>
                  </a:txBody>
                  <a:tcPr anchor="ctr"/>
                </a:tc>
                <a:tc>
                  <a:txBody>
                    <a:bodyPr/>
                    <a:lstStyle/>
                    <a:p>
                      <a:pPr algn="ctr"/>
                      <a:r>
                        <a:rPr lang="en-GB" sz="1600" dirty="0" smtClean="0"/>
                        <a:t>Optional missing</a:t>
                      </a:r>
                      <a:endParaRPr lang="en-GB" sz="1600" dirty="0"/>
                    </a:p>
                  </a:txBody>
                  <a:tcPr anchor="ctr"/>
                </a:tc>
              </a:tr>
              <a:tr h="187810">
                <a:tc>
                  <a:txBody>
                    <a:bodyPr/>
                    <a:lstStyle/>
                    <a:p>
                      <a:r>
                        <a:rPr lang="en-GB" sz="1600" dirty="0" smtClean="0"/>
                        <a:t>Cookies</a:t>
                      </a:r>
                      <a:endParaRPr lang="en-GB" sz="1600" dirty="0"/>
                    </a:p>
                  </a:txBody>
                  <a:tcPr/>
                </a:tc>
                <a:tc>
                  <a:txBody>
                    <a:bodyPr/>
                    <a:lstStyle/>
                    <a:p>
                      <a:pPr algn="ctr"/>
                      <a:r>
                        <a:rPr lang="en-GB" sz="1600" dirty="0" smtClean="0"/>
                        <a:t>4</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3</a:t>
                      </a:r>
                      <a:endParaRPr lang="en-GB" sz="1600" dirty="0"/>
                    </a:p>
                  </a:txBody>
                  <a:tcPr/>
                </a:tc>
              </a:tr>
              <a:tr h="187810">
                <a:tc>
                  <a:txBody>
                    <a:bodyPr/>
                    <a:lstStyle/>
                    <a:p>
                      <a:r>
                        <a:rPr lang="en-GB" sz="1600" dirty="0" smtClean="0"/>
                        <a:t>Bread</a:t>
                      </a:r>
                      <a:endParaRPr lang="en-GB" sz="1600" dirty="0"/>
                    </a:p>
                  </a:txBody>
                  <a:tcPr/>
                </a:tc>
                <a:tc>
                  <a:txBody>
                    <a:bodyPr/>
                    <a:lstStyle/>
                    <a:p>
                      <a:pPr algn="ctr"/>
                      <a:r>
                        <a:rPr lang="en-GB" sz="1600" dirty="0" smtClean="0"/>
                        <a:t>4</a:t>
                      </a:r>
                      <a:endParaRPr lang="en-GB" sz="1600" dirty="0"/>
                    </a:p>
                  </a:txBody>
                  <a:tcPr/>
                </a:tc>
                <a:tc>
                  <a:txBody>
                    <a:bodyPr/>
                    <a:lstStyle/>
                    <a:p>
                      <a:pPr algn="ctr"/>
                      <a:r>
                        <a:rPr lang="en-GB" sz="1600" dirty="0" smtClean="0"/>
                        <a:t>3</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2</a:t>
                      </a:r>
                      <a:endParaRPr lang="en-GB" sz="1600" dirty="0"/>
                    </a:p>
                  </a:txBody>
                  <a:tcPr/>
                </a:tc>
              </a:tr>
              <a:tr h="187810">
                <a:tc>
                  <a:txBody>
                    <a:bodyPr/>
                    <a:lstStyle/>
                    <a:p>
                      <a:r>
                        <a:rPr lang="en-GB" sz="1600" dirty="0" smtClean="0"/>
                        <a:t>Ice</a:t>
                      </a:r>
                      <a:r>
                        <a:rPr lang="en-GB" sz="1600" baseline="0" dirty="0" smtClean="0"/>
                        <a:t> cream</a:t>
                      </a:r>
                      <a:endParaRPr lang="en-GB" sz="1600" dirty="0"/>
                    </a:p>
                  </a:txBody>
                  <a:tcPr/>
                </a:tc>
                <a:tc>
                  <a:txBody>
                    <a:bodyPr/>
                    <a:lstStyle/>
                    <a:p>
                      <a:pPr algn="ctr"/>
                      <a:r>
                        <a:rPr lang="en-GB" sz="1600" dirty="0" smtClean="0"/>
                        <a:t>2</a:t>
                      </a:r>
                      <a:endParaRPr lang="en-GB" sz="1600" dirty="0"/>
                    </a:p>
                  </a:txBody>
                  <a:tcPr/>
                </a:tc>
                <a:tc>
                  <a:txBody>
                    <a:bodyPr/>
                    <a:lstStyle/>
                    <a:p>
                      <a:pPr algn="ctr"/>
                      <a:r>
                        <a:rPr lang="en-GB" sz="1600" dirty="0" smtClean="0"/>
                        <a:t>3</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1</a:t>
                      </a:r>
                      <a:endParaRPr lang="en-GB" sz="1600" dirty="0"/>
                    </a:p>
                  </a:txBody>
                  <a:tcPr/>
                </a:tc>
              </a:tr>
              <a:tr h="187810">
                <a:tc>
                  <a:txBody>
                    <a:bodyPr/>
                    <a:lstStyle/>
                    <a:p>
                      <a:r>
                        <a:rPr lang="en-GB" sz="1600" dirty="0" smtClean="0"/>
                        <a:t>Boiled</a:t>
                      </a:r>
                      <a:r>
                        <a:rPr lang="en-GB" sz="1600" baseline="0" dirty="0" smtClean="0"/>
                        <a:t> egg</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0</a:t>
                      </a:r>
                      <a:endParaRPr lang="en-GB" sz="1600" dirty="0"/>
                    </a:p>
                  </a:txBody>
                  <a:tcPr/>
                </a:tc>
              </a:tr>
            </a:tbl>
          </a:graphicData>
        </a:graphic>
      </p:graphicFrame>
      <p:sp>
        <p:nvSpPr>
          <p:cNvPr id="6" name="Curved Right Arrow 5"/>
          <p:cNvSpPr/>
          <p:nvPr/>
        </p:nvSpPr>
        <p:spPr>
          <a:xfrm>
            <a:off x="1509311" y="2831333"/>
            <a:ext cx="931684" cy="163049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 name="TextBox 10"/>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25610976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Test</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Jacob </a:t>
            </a:r>
            <a:r>
              <a:rPr lang="en-US" sz="1200" kern="0" cap="all" spc="200" dirty="0" err="1" smtClean="0">
                <a:solidFill>
                  <a:schemeClr val="tx2">
                    <a:lumMod val="50000"/>
                  </a:schemeClr>
                </a:solidFill>
                <a:latin typeface="Arial"/>
                <a:cs typeface="Arial"/>
              </a:rPr>
              <a:t>Karstensen</a:t>
            </a:r>
            <a:r>
              <a:rPr lang="en-US" sz="1200" kern="0" cap="all" spc="200" dirty="0" smtClean="0">
                <a:solidFill>
                  <a:schemeClr val="tx2">
                    <a:lumMod val="50000"/>
                  </a:schemeClr>
                </a:solidFill>
                <a:latin typeface="Arial"/>
                <a:cs typeface="Arial"/>
              </a:rPr>
              <a:t> </a:t>
            </a:r>
            <a:r>
              <a:rPr lang="en-US" sz="1200" kern="0" cap="all" spc="200" dirty="0" err="1" smtClean="0">
                <a:solidFill>
                  <a:schemeClr val="tx2">
                    <a:lumMod val="50000"/>
                  </a:schemeClr>
                </a:solidFill>
                <a:latin typeface="Arial"/>
                <a:cs typeface="Arial"/>
              </a:rPr>
              <a:t>Wortmann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Black-Box</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Test Cases</a:t>
            </a:r>
          </a:p>
          <a:p>
            <a:pPr marL="12700"/>
            <a:r>
              <a:rPr lang="en-US" cap="all" spc="200" dirty="0" smtClean="0">
                <a:solidFill>
                  <a:schemeClr val="accent1">
                    <a:lumMod val="75000"/>
                  </a:schemeClr>
                </a:solidFill>
                <a:latin typeface="Arial"/>
                <a:cs typeface="Arial"/>
              </a:rPr>
              <a:t>Procedures</a:t>
            </a:r>
          </a:p>
          <a:p>
            <a:pPr marL="12700"/>
            <a:r>
              <a:rPr lang="en-US" cap="all" spc="200" dirty="0" smtClean="0">
                <a:solidFill>
                  <a:schemeClr val="accent1">
                    <a:lumMod val="75000"/>
                  </a:schemeClr>
                </a:solidFill>
                <a:latin typeface="Arial"/>
                <a:cs typeface="Arial"/>
              </a:rPr>
              <a:t>Success Criteria</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Case Results</a:t>
            </a:r>
          </a:p>
          <a:p>
            <a:pPr marL="12700"/>
            <a:r>
              <a:rPr lang="en-US" cap="all" spc="200" dirty="0" smtClean="0">
                <a:solidFill>
                  <a:schemeClr val="accent1">
                    <a:lumMod val="75000"/>
                  </a:schemeClr>
                </a:solidFill>
                <a:latin typeface="Arial"/>
                <a:cs typeface="Arial"/>
              </a:rPr>
              <a:t>Shopping List not implemented</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34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White-Box</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sz="1600" b="1" cap="all" spc="200" dirty="0" smtClean="0">
                <a:solidFill>
                  <a:schemeClr val="accent1">
                    <a:lumMod val="75000"/>
                  </a:schemeClr>
                </a:solidFill>
                <a:latin typeface="Arial"/>
                <a:cs typeface="Arial"/>
              </a:rPr>
              <a:t>Unit Test</a:t>
            </a:r>
          </a:p>
          <a:p>
            <a:pPr marL="12700"/>
            <a:r>
              <a:rPr lang="en-US" sz="1600" cap="all" spc="200" dirty="0" smtClean="0">
                <a:solidFill>
                  <a:schemeClr val="accent1">
                    <a:lumMod val="75000"/>
                  </a:schemeClr>
                </a:solidFill>
                <a:latin typeface="Arial"/>
                <a:cs typeface="Arial"/>
              </a:rPr>
              <a:t>Server</a:t>
            </a:r>
          </a:p>
          <a:p>
            <a:pPr marL="12700"/>
            <a:r>
              <a:rPr lang="en-US" sz="1600" cap="all" spc="200" dirty="0" smtClean="0">
                <a:solidFill>
                  <a:schemeClr val="accent1">
                    <a:lumMod val="75000"/>
                  </a:schemeClr>
                </a:solidFill>
                <a:latin typeface="Arial"/>
                <a:cs typeface="Arial"/>
              </a:rPr>
              <a:t>Code Coverage</a:t>
            </a:r>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r>
              <a:rPr lang="en-US" sz="1600" b="1" cap="all" spc="200" dirty="0" smtClean="0">
                <a:solidFill>
                  <a:schemeClr val="accent1">
                    <a:lumMod val="75000"/>
                  </a:schemeClr>
                </a:solidFill>
                <a:latin typeface="Arial"/>
                <a:cs typeface="Arial"/>
              </a:rPr>
              <a:t>Mutation Testing</a:t>
            </a:r>
          </a:p>
          <a:p>
            <a:pPr marL="12700"/>
            <a:r>
              <a:rPr lang="en-US" sz="1600" cap="all" spc="200" dirty="0" smtClean="0">
                <a:solidFill>
                  <a:schemeClr val="accent1">
                    <a:lumMod val="75000"/>
                  </a:schemeClr>
                </a:solidFill>
                <a:latin typeface="Arial"/>
                <a:cs typeface="Arial"/>
              </a:rPr>
              <a:t>Code Coverage vs. Mutation</a:t>
            </a:r>
            <a:endParaRPr lang="en-US" sz="1600"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35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pic>
        <p:nvPicPr>
          <p:cNvPr id="10" name="Picture 3"/>
          <p:cNvPicPr>
            <a:picLocks noChangeAspect="1" noChangeArrowheads="1"/>
          </p:cNvPicPr>
          <p:nvPr/>
        </p:nvPicPr>
        <p:blipFill>
          <a:blip r:embed="rId3" cstate="print"/>
          <a:srcRect/>
          <a:stretch>
            <a:fillRect/>
          </a:stretch>
        </p:blipFill>
        <p:spPr bwMode="auto">
          <a:xfrm>
            <a:off x="628134" y="1930248"/>
            <a:ext cx="4142170" cy="736386"/>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610462" y="3897507"/>
            <a:ext cx="3586965" cy="747634"/>
          </a:xfrm>
          <a:prstGeom prst="rect">
            <a:avLst/>
          </a:prstGeom>
          <a:noFill/>
          <a:ln w="9525">
            <a:noFill/>
            <a:miter lim="800000"/>
            <a:headEnd/>
            <a:tailEnd/>
          </a:ln>
        </p:spPr>
      </p:pic>
      <p:sp>
        <p:nvSpPr>
          <p:cNvPr id="11" name="TextBox 10"/>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Conclusion</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Jacob </a:t>
            </a:r>
            <a:r>
              <a:rPr lang="en-US" sz="1200" kern="0" cap="all" spc="200" dirty="0" err="1" smtClean="0">
                <a:solidFill>
                  <a:schemeClr val="tx2">
                    <a:lumMod val="50000"/>
                  </a:schemeClr>
                </a:solidFill>
                <a:latin typeface="Arial"/>
                <a:cs typeface="Arial"/>
              </a:rPr>
              <a:t>Karstensen</a:t>
            </a:r>
            <a:r>
              <a:rPr lang="en-US" sz="1200" kern="0" cap="all" spc="200" dirty="0" smtClean="0">
                <a:solidFill>
                  <a:schemeClr val="tx2">
                    <a:lumMod val="50000"/>
                  </a:schemeClr>
                </a:solidFill>
                <a:latin typeface="Arial"/>
                <a:cs typeface="Arial"/>
              </a:rPr>
              <a:t> </a:t>
            </a:r>
            <a:r>
              <a:rPr lang="en-US" sz="1200" kern="0" cap="all" spc="200" dirty="0" err="1" smtClean="0">
                <a:solidFill>
                  <a:schemeClr val="tx2">
                    <a:lumMod val="50000"/>
                  </a:schemeClr>
                </a:solidFill>
                <a:latin typeface="Arial"/>
                <a:cs typeface="Arial"/>
              </a:rPr>
              <a:t>Wortmann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a:solidFill>
                  <a:schemeClr val="tx2">
                    <a:lumMod val="50000"/>
                  </a:schemeClr>
                </a:solidFill>
                <a:latin typeface="Arial"/>
                <a:cs typeface="Arial"/>
              </a:rPr>
              <a:t>Conclusion</a:t>
            </a:r>
            <a:endParaRPr sz="2400" kern="0" cap="all" spc="200" dirty="0">
              <a:solidFill>
                <a:schemeClr val="tx2">
                  <a:lumMod val="50000"/>
                </a:schemeClr>
              </a:solidFill>
              <a:latin typeface="Arial"/>
              <a:cs typeface="Arial"/>
            </a:endParaRPr>
          </a:p>
        </p:txBody>
      </p:sp>
      <p:sp>
        <p:nvSpPr>
          <p:cNvPr id="3" name="object 3"/>
          <p:cNvSpPr txBox="1"/>
          <p:nvPr/>
        </p:nvSpPr>
        <p:spPr>
          <a:xfrm>
            <a:off x="626301" y="1087507"/>
            <a:ext cx="6231700" cy="4936504"/>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The application provides relevant recipes based on ingredients</a:t>
            </a:r>
          </a:p>
          <a:p>
            <a:pPr marL="12700"/>
            <a:endParaRPr lang="en-US" b="1" cap="all" spc="200" dirty="0" smtClean="0">
              <a:solidFill>
                <a:schemeClr val="accent1">
                  <a:lumMod val="75000"/>
                </a:schemeClr>
              </a:solidFill>
              <a:latin typeface="Arial"/>
              <a:cs typeface="Arial"/>
            </a:endParaRPr>
          </a:p>
          <a:p>
            <a:pPr marL="12700"/>
            <a:r>
              <a:rPr lang="en-US" b="1" cap="all" spc="200" dirty="0">
                <a:solidFill>
                  <a:schemeClr val="accent1">
                    <a:lumMod val="75000"/>
                  </a:schemeClr>
                </a:solidFill>
                <a:latin typeface="Arial"/>
                <a:cs typeface="Arial"/>
              </a:rPr>
              <a:t>Powered by a search algorithm</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Easy </a:t>
            </a:r>
            <a:r>
              <a:rPr lang="en-US" b="1" cap="all" spc="200" dirty="0">
                <a:solidFill>
                  <a:schemeClr val="accent1">
                    <a:lumMod val="75000"/>
                  </a:schemeClr>
                </a:solidFill>
                <a:latin typeface="Arial"/>
                <a:cs typeface="Arial"/>
              </a:rPr>
              <a:t>to </a:t>
            </a:r>
            <a:r>
              <a:rPr lang="en-US" b="1" cap="all" spc="200" dirty="0" smtClean="0">
                <a:solidFill>
                  <a:schemeClr val="accent1">
                    <a:lumMod val="75000"/>
                  </a:schemeClr>
                </a:solidFill>
                <a:latin typeface="Arial"/>
                <a:cs typeface="Arial"/>
              </a:rPr>
              <a:t>navigate</a:t>
            </a:r>
          </a:p>
          <a:p>
            <a:pPr marL="12700"/>
            <a:endParaRPr lang="en-US" b="1" cap="all" spc="200" dirty="0">
              <a:solidFill>
                <a:schemeClr val="accent1">
                  <a:lumMod val="75000"/>
                </a:schemeClr>
              </a:solidFill>
              <a:latin typeface="Arial"/>
              <a:cs typeface="Arial"/>
            </a:endParaRPr>
          </a:p>
          <a:p>
            <a:pPr marL="12700"/>
            <a:r>
              <a:rPr lang="en-US" b="1" cap="all" spc="200" dirty="0">
                <a:solidFill>
                  <a:schemeClr val="accent1">
                    <a:lumMod val="75000"/>
                  </a:schemeClr>
                </a:solidFill>
                <a:latin typeface="Arial"/>
                <a:cs typeface="Arial"/>
              </a:rPr>
              <a:t>Support for free-text </a:t>
            </a:r>
            <a:r>
              <a:rPr lang="en-US" b="1" cap="all" spc="200" dirty="0" smtClean="0">
                <a:solidFill>
                  <a:schemeClr val="accent1">
                    <a:lumMod val="75000"/>
                  </a:schemeClr>
                </a:solidFill>
                <a:latin typeface="Arial"/>
                <a:cs typeface="Arial"/>
              </a:rPr>
              <a:t>search</a:t>
            </a:r>
          </a:p>
          <a:p>
            <a:pPr marL="12700"/>
            <a:endParaRPr lang="en-US" b="1" cap="all" spc="200" dirty="0">
              <a:solidFill>
                <a:schemeClr val="accent1">
                  <a:lumMod val="75000"/>
                </a:schemeClr>
              </a:solidFill>
              <a:latin typeface="Arial"/>
              <a:cs typeface="Arial"/>
            </a:endParaRPr>
          </a:p>
          <a:p>
            <a:pPr marL="12700"/>
            <a:r>
              <a:rPr lang="en-US" b="1" cap="all" spc="200" dirty="0">
                <a:solidFill>
                  <a:schemeClr val="accent1">
                    <a:lumMod val="75000"/>
                  </a:schemeClr>
                </a:solidFill>
                <a:latin typeface="Arial"/>
                <a:cs typeface="Arial"/>
              </a:rPr>
              <a:t>User can login using </a:t>
            </a:r>
            <a:r>
              <a:rPr lang="en-US" b="1" cap="all" spc="200" dirty="0" smtClean="0">
                <a:solidFill>
                  <a:schemeClr val="accent1">
                    <a:lumMod val="75000"/>
                  </a:schemeClr>
                </a:solidFill>
                <a:latin typeface="Arial"/>
                <a:cs typeface="Arial"/>
              </a:rPr>
              <a:t>Google+</a:t>
            </a:r>
          </a:p>
          <a:p>
            <a:pPr marL="12700"/>
            <a:endParaRPr lang="en-US" sz="1600" cap="all" spc="200" dirty="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Confident </a:t>
            </a:r>
            <a:r>
              <a:rPr lang="en-US" b="1" cap="all" spc="200" dirty="0">
                <a:solidFill>
                  <a:schemeClr val="accent1">
                    <a:lumMod val="75000"/>
                  </a:schemeClr>
                </a:solidFill>
                <a:latin typeface="Arial"/>
                <a:cs typeface="Arial"/>
              </a:rPr>
              <a:t>that the server returns correct results</a:t>
            </a:r>
          </a:p>
          <a:p>
            <a:pPr marL="12700"/>
            <a:endParaRPr lang="da-DK" sz="1600" cap="all" spc="200" dirty="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7"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37 OF 40  </a:t>
            </a:r>
            <a:r>
              <a:rPr lang="da-DK" sz="851" b="1" kern="0" cap="all" spc="200" dirty="0">
                <a:solidFill>
                  <a:schemeClr val="tx1">
                    <a:lumMod val="50000"/>
                    <a:lumOff val="50000"/>
                  </a:schemeClr>
                </a:solidFill>
                <a:latin typeface="Arial"/>
                <a:cs typeface="Arial"/>
              </a:rPr>
              <a:t>| </a:t>
            </a:r>
            <a:r>
              <a:rPr lang="da-DK" sz="851" b="1" kern="0" spc="200" dirty="0" smtClean="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8872676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Future Work</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Jacob </a:t>
            </a:r>
            <a:r>
              <a:rPr lang="en-US" sz="1200" kern="0" cap="all" spc="200" dirty="0" err="1" smtClean="0">
                <a:solidFill>
                  <a:schemeClr val="tx2">
                    <a:lumMod val="50000"/>
                  </a:schemeClr>
                </a:solidFill>
                <a:latin typeface="Arial"/>
                <a:cs typeface="Arial"/>
              </a:rPr>
              <a:t>Karstensen</a:t>
            </a:r>
            <a:r>
              <a:rPr lang="en-US" sz="1200" kern="0" cap="all" spc="200" dirty="0" smtClean="0">
                <a:solidFill>
                  <a:schemeClr val="tx2">
                    <a:lumMod val="50000"/>
                  </a:schemeClr>
                </a:solidFill>
                <a:latin typeface="Arial"/>
                <a:cs typeface="Arial"/>
              </a:rPr>
              <a:t> </a:t>
            </a:r>
            <a:r>
              <a:rPr lang="en-US" sz="1200" kern="0" cap="all" spc="200" dirty="0" err="1" smtClean="0">
                <a:solidFill>
                  <a:schemeClr val="tx2">
                    <a:lumMod val="50000"/>
                  </a:schemeClr>
                </a:solidFill>
                <a:latin typeface="Arial"/>
                <a:cs typeface="Arial"/>
              </a:rPr>
              <a:t>Wortmann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Future work</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969060" cy="4074001"/>
          </a:xfrm>
          <a:prstGeom prst="rect">
            <a:avLst/>
          </a:prstGeom>
        </p:spPr>
        <p:txBody>
          <a:bodyPr vert="horz" wrap="square" lIns="0" tIns="0" rIns="0" bIns="0" numCol="2" rtlCol="0">
            <a:noAutofit/>
          </a:bodyPr>
          <a:lstStyle/>
          <a:p>
            <a:pPr marL="12700"/>
            <a:r>
              <a:rPr lang="en-GB" sz="1600" cap="all" spc="200" dirty="0" smtClean="0">
                <a:solidFill>
                  <a:schemeClr val="accent1">
                    <a:lumMod val="75000"/>
                  </a:schemeClr>
                </a:solidFill>
                <a:latin typeface="Arial"/>
                <a:cs typeface="Arial"/>
              </a:rPr>
              <a:t>Shopping list</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Start page</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Recipe filters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Sharing</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Recipe cache</a:t>
            </a:r>
          </a:p>
          <a:p>
            <a:pPr marL="12700"/>
            <a:endParaRPr lang="en-GB" sz="1600" cap="all" spc="200" dirty="0" smtClean="0">
              <a:solidFill>
                <a:schemeClr val="accent1">
                  <a:lumMod val="75000"/>
                </a:schemeClr>
              </a:solidFill>
              <a:latin typeface="Arial"/>
              <a:cs typeface="Arial"/>
            </a:endParaRPr>
          </a:p>
          <a:p>
            <a:pPr marL="12700"/>
            <a:r>
              <a:rPr lang="en-GB" sz="1600" strike="sngStrike" cap="all" spc="200" dirty="0" smtClean="0">
                <a:solidFill>
                  <a:schemeClr val="accent1">
                    <a:lumMod val="75000"/>
                  </a:schemeClr>
                </a:solidFill>
                <a:latin typeface="Arial"/>
                <a:cs typeface="Arial"/>
              </a:rPr>
              <a:t>Recipe license</a:t>
            </a:r>
          </a:p>
          <a:p>
            <a:pPr marL="12700"/>
            <a:endParaRPr lang="en-GB" sz="1600" strike="sngStrike"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Conversion</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Recipe references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Settings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Scaling of recipes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Intelligent sort of ingredients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User created recipes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Localisation</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Log interesting ingredient searches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Revoke Google account access</a:t>
            </a:r>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39</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40  |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Motivation</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Other solutions does not satisfy our needs </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Increasing number of mobile devices</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A digital cookbook might provide more functionality</a:t>
            </a:r>
          </a:p>
          <a:p>
            <a:pPr marL="12700"/>
            <a:r>
              <a:rPr lang="en-US" cap="all" spc="200" dirty="0" smtClean="0">
                <a:solidFill>
                  <a:schemeClr val="accent1">
                    <a:lumMod val="75000"/>
                  </a:schemeClr>
                </a:solidFill>
                <a:latin typeface="Arial"/>
                <a:cs typeface="Arial"/>
              </a:rPr>
              <a:t>Search</a:t>
            </a:r>
          </a:p>
          <a:p>
            <a:pPr marL="12700"/>
            <a:r>
              <a:rPr lang="en-US" cap="all" spc="200" dirty="0" smtClean="0">
                <a:solidFill>
                  <a:schemeClr val="accent1">
                    <a:lumMod val="75000"/>
                  </a:schemeClr>
                </a:solidFill>
                <a:latin typeface="Arial"/>
                <a:cs typeface="Arial"/>
              </a:rPr>
              <a:t>Filtering</a:t>
            </a:r>
          </a:p>
          <a:p>
            <a:pPr marL="12700"/>
            <a:r>
              <a:rPr lang="en-US" cap="all" spc="200" dirty="0" smtClean="0">
                <a:solidFill>
                  <a:schemeClr val="accent1">
                    <a:lumMod val="75000"/>
                  </a:schemeClr>
                </a:solidFill>
                <a:latin typeface="Arial"/>
                <a:cs typeface="Arial"/>
              </a:rPr>
              <a:t>Suggestions</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4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design</a:t>
            </a: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Demonstration</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Jacob </a:t>
            </a:r>
            <a:r>
              <a:rPr lang="en-US" sz="1200" kern="0" cap="all" spc="200" dirty="0" err="1" smtClean="0">
                <a:solidFill>
                  <a:schemeClr val="tx2">
                    <a:lumMod val="50000"/>
                  </a:schemeClr>
                </a:solidFill>
                <a:latin typeface="Arial"/>
                <a:cs typeface="Arial"/>
              </a:rPr>
              <a:t>Karstensen</a:t>
            </a:r>
            <a:r>
              <a:rPr lang="en-US" sz="1200" kern="0" cap="all" spc="200" dirty="0" smtClean="0">
                <a:solidFill>
                  <a:schemeClr val="tx2">
                    <a:lumMod val="50000"/>
                  </a:schemeClr>
                </a:solidFill>
                <a:latin typeface="Arial"/>
                <a:cs typeface="Arial"/>
              </a:rPr>
              <a:t> </a:t>
            </a:r>
            <a:r>
              <a:rPr lang="en-US" sz="1200" kern="0" cap="all" spc="200" dirty="0" err="1" smtClean="0">
                <a:solidFill>
                  <a:schemeClr val="tx2">
                    <a:lumMod val="50000"/>
                  </a:schemeClr>
                </a:solidFill>
                <a:latin typeface="Arial"/>
                <a:cs typeface="Arial"/>
              </a:rPr>
              <a:t>Wortmann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err="1" smtClean="0">
                <a:solidFill>
                  <a:schemeClr val="tx2">
                    <a:lumMod val="50000"/>
                  </a:schemeClr>
                </a:solidFill>
                <a:latin typeface="Arial"/>
                <a:cs typeface="Arial"/>
              </a:rPr>
              <a:t>Supercook</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Web application</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PROS</a:t>
            </a:r>
          </a:p>
          <a:p>
            <a:pPr marL="12700"/>
            <a:r>
              <a:rPr lang="en-US" cap="all" spc="200" dirty="0" smtClean="0">
                <a:solidFill>
                  <a:schemeClr val="accent1">
                    <a:lumMod val="75000"/>
                  </a:schemeClr>
                </a:solidFill>
                <a:latin typeface="Arial"/>
                <a:cs typeface="Arial"/>
              </a:rPr>
              <a:t>Word cloud</a:t>
            </a:r>
          </a:p>
          <a:p>
            <a:pPr marL="12700"/>
            <a:r>
              <a:rPr lang="en-US" cap="all" spc="200" dirty="0" smtClean="0">
                <a:solidFill>
                  <a:schemeClr val="accent1">
                    <a:lumMod val="75000"/>
                  </a:schemeClr>
                </a:solidFill>
                <a:latin typeface="Arial"/>
                <a:cs typeface="Arial"/>
              </a:rPr>
              <a:t>Search recipes by ingredients</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CONS</a:t>
            </a:r>
          </a:p>
          <a:p>
            <a:pPr marL="12700"/>
            <a:r>
              <a:rPr lang="en-US" cap="all" spc="200" dirty="0" smtClean="0">
                <a:solidFill>
                  <a:schemeClr val="accent1">
                    <a:lumMod val="75000"/>
                  </a:schemeClr>
                </a:solidFill>
                <a:latin typeface="Arial"/>
                <a:cs typeface="Arial"/>
              </a:rPr>
              <a:t>ordering of recipes</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5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pic>
        <p:nvPicPr>
          <p:cNvPr id="12289" name="Picture 1" descr="C:\Git\sw8\report\img\screenshots\supercook.png"/>
          <p:cNvPicPr>
            <a:picLocks noChangeAspect="1" noChangeArrowheads="1"/>
          </p:cNvPicPr>
          <p:nvPr/>
        </p:nvPicPr>
        <p:blipFill>
          <a:blip r:embed="rId3" cstate="print"/>
          <a:srcRect/>
          <a:stretch>
            <a:fillRect/>
          </a:stretch>
        </p:blipFill>
        <p:spPr bwMode="auto">
          <a:xfrm>
            <a:off x="2240776" y="3463599"/>
            <a:ext cx="4743919" cy="2322673"/>
          </a:xfrm>
          <a:prstGeom prst="rect">
            <a:avLst/>
          </a:prstGeom>
          <a:noFill/>
          <a:ln>
            <a:solidFill>
              <a:schemeClr val="tx1"/>
            </a:solidFill>
          </a:ln>
        </p:spPr>
      </p:pic>
      <p:sp>
        <p:nvSpPr>
          <p:cNvPr id="8" name="TextBox 7"/>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design</a:t>
            </a: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err="1" smtClean="0">
                <a:solidFill>
                  <a:schemeClr val="tx2">
                    <a:lumMod val="50000"/>
                  </a:schemeClr>
                </a:solidFill>
                <a:latin typeface="Arial"/>
                <a:cs typeface="Arial"/>
              </a:rPr>
              <a:t>Allthecooks</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4562644"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Android application</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Pros</a:t>
            </a:r>
          </a:p>
          <a:p>
            <a:pPr marL="12700"/>
            <a:r>
              <a:rPr lang="en-US" cap="all" spc="200" dirty="0" smtClean="0">
                <a:solidFill>
                  <a:schemeClr val="accent1">
                    <a:lumMod val="75000"/>
                  </a:schemeClr>
                </a:solidFill>
                <a:latin typeface="Arial"/>
                <a:cs typeface="Arial"/>
              </a:rPr>
              <a:t>Beautiful design</a:t>
            </a:r>
          </a:p>
          <a:p>
            <a:pPr marL="12700"/>
            <a:r>
              <a:rPr lang="en-US" cap="all" spc="200" dirty="0" smtClean="0">
                <a:solidFill>
                  <a:schemeClr val="accent1">
                    <a:lumMod val="75000"/>
                  </a:schemeClr>
                </a:solidFill>
                <a:latin typeface="Arial"/>
                <a:cs typeface="Arial"/>
              </a:rPr>
              <a:t>Filtering search results</a:t>
            </a:r>
          </a:p>
          <a:p>
            <a:pPr marL="12700"/>
            <a:r>
              <a:rPr lang="en-US" cap="all" spc="200" dirty="0" smtClean="0">
                <a:solidFill>
                  <a:schemeClr val="accent1">
                    <a:lumMod val="75000"/>
                  </a:schemeClr>
                </a:solidFill>
                <a:latin typeface="Arial"/>
                <a:cs typeface="Arial"/>
              </a:rPr>
              <a:t>Favourite and shopping list</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Cons</a:t>
            </a:r>
          </a:p>
          <a:p>
            <a:pPr marL="12700"/>
            <a:r>
              <a:rPr lang="en-US" cap="all" spc="200" dirty="0" smtClean="0">
                <a:solidFill>
                  <a:schemeClr val="accent1">
                    <a:lumMod val="75000"/>
                  </a:schemeClr>
                </a:solidFill>
                <a:latin typeface="Arial"/>
                <a:cs typeface="Arial"/>
              </a:rPr>
              <a:t>Have not implemented</a:t>
            </a:r>
          </a:p>
          <a:p>
            <a:pPr marL="12700"/>
            <a:r>
              <a:rPr lang="en-US" cap="all" spc="200" dirty="0" smtClean="0">
                <a:solidFill>
                  <a:schemeClr val="accent1">
                    <a:lumMod val="75000"/>
                  </a:schemeClr>
                </a:solidFill>
                <a:latin typeface="Arial"/>
                <a:cs typeface="Arial"/>
              </a:rPr>
              <a:t>search by ingredients</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6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pic>
        <p:nvPicPr>
          <p:cNvPr id="10241" name="Picture 1" descr="C:\Git\sw8\report\img\screenshots\menu.png"/>
          <p:cNvPicPr>
            <a:picLocks noChangeAspect="1" noChangeArrowheads="1"/>
          </p:cNvPicPr>
          <p:nvPr/>
        </p:nvPicPr>
        <p:blipFill>
          <a:blip r:embed="rId3" cstate="print"/>
          <a:srcRect/>
          <a:stretch>
            <a:fillRect/>
          </a:stretch>
        </p:blipFill>
        <p:spPr bwMode="auto">
          <a:xfrm>
            <a:off x="5695721" y="1112700"/>
            <a:ext cx="2599982" cy="4622191"/>
          </a:xfrm>
          <a:prstGeom prst="rect">
            <a:avLst/>
          </a:prstGeom>
          <a:noFill/>
        </p:spPr>
      </p:pic>
      <p:sp>
        <p:nvSpPr>
          <p:cNvPr id="7" name="TextBox 6"/>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design</a:t>
            </a: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err="1" smtClean="0">
                <a:solidFill>
                  <a:schemeClr val="tx2">
                    <a:lumMod val="50000"/>
                  </a:schemeClr>
                </a:solidFill>
                <a:latin typeface="Arial"/>
                <a:cs typeface="Arial"/>
              </a:rPr>
              <a:t>BigOven</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4981285"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Android application</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Pros</a:t>
            </a:r>
          </a:p>
          <a:p>
            <a:pPr marL="12700"/>
            <a:r>
              <a:rPr lang="en-US" cap="all" spc="200" dirty="0" smtClean="0">
                <a:solidFill>
                  <a:schemeClr val="accent1">
                    <a:lumMod val="75000"/>
                  </a:schemeClr>
                </a:solidFill>
                <a:latin typeface="Arial"/>
                <a:cs typeface="Arial"/>
              </a:rPr>
              <a:t>Menu-cards</a:t>
            </a:r>
          </a:p>
          <a:p>
            <a:pPr marL="12700"/>
            <a:r>
              <a:rPr lang="en-US" cap="all" spc="200" dirty="0" smtClean="0">
                <a:solidFill>
                  <a:schemeClr val="accent1">
                    <a:lumMod val="75000"/>
                  </a:schemeClr>
                </a:solidFill>
                <a:latin typeface="Arial"/>
                <a:cs typeface="Arial"/>
              </a:rPr>
              <a:t>Simple search by ingredients</a:t>
            </a:r>
          </a:p>
          <a:p>
            <a:pPr marL="12700"/>
            <a:r>
              <a:rPr lang="en-US" cap="all" spc="200" dirty="0" smtClean="0">
                <a:solidFill>
                  <a:schemeClr val="accent1">
                    <a:lumMod val="75000"/>
                  </a:schemeClr>
                </a:solidFill>
                <a:latin typeface="Arial"/>
                <a:cs typeface="Arial"/>
              </a:rPr>
              <a:t>Favourite and shopping list</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Cons</a:t>
            </a:r>
          </a:p>
          <a:p>
            <a:pPr marL="12700"/>
            <a:r>
              <a:rPr lang="en-US" cap="all" spc="200" dirty="0" smtClean="0">
                <a:solidFill>
                  <a:schemeClr val="accent1">
                    <a:lumMod val="75000"/>
                  </a:schemeClr>
                </a:solidFill>
                <a:latin typeface="Arial"/>
                <a:cs typeface="Arial"/>
              </a:rPr>
              <a:t>Design and structure is cluttered</a:t>
            </a:r>
          </a:p>
          <a:p>
            <a:pPr marL="12700"/>
            <a:endParaRPr lang="en-US" cap="all" spc="200" dirty="0" smtClean="0">
              <a:solidFill>
                <a:schemeClr val="accent1">
                  <a:lumMod val="75000"/>
                </a:schemeClr>
              </a:solidFill>
              <a:latin typeface="Arial"/>
              <a:cs typeface="Arial"/>
            </a:endParaRPr>
          </a:p>
          <a:p>
            <a:pPr marL="12700"/>
            <a:r>
              <a:rPr lang="en-US" cap="all" spc="200" dirty="0" smtClean="0">
                <a:solidFill>
                  <a:schemeClr val="accent1">
                    <a:lumMod val="75000"/>
                  </a:schemeClr>
                </a:solidFill>
                <a:latin typeface="Arial"/>
                <a:cs typeface="Arial"/>
              </a:rPr>
              <a:t>Hard to find the wanted functionality</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7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pic>
        <p:nvPicPr>
          <p:cNvPr id="8193" name="Picture 1" descr="C:\Git\sw8\report\img\screenshots\menucards-bigoven.png"/>
          <p:cNvPicPr>
            <a:picLocks noChangeAspect="1" noChangeArrowheads="1"/>
          </p:cNvPicPr>
          <p:nvPr/>
        </p:nvPicPr>
        <p:blipFill>
          <a:blip r:embed="rId3" cstate="print"/>
          <a:srcRect/>
          <a:stretch>
            <a:fillRect/>
          </a:stretch>
        </p:blipFill>
        <p:spPr bwMode="auto">
          <a:xfrm>
            <a:off x="5702607" y="1079654"/>
            <a:ext cx="2608932" cy="4638100"/>
          </a:xfrm>
          <a:prstGeom prst="rect">
            <a:avLst/>
          </a:prstGeom>
          <a:noFill/>
        </p:spPr>
      </p:pic>
      <p:sp>
        <p:nvSpPr>
          <p:cNvPr id="7" name="TextBox 6"/>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design</a:t>
            </a: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Comparison</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4981285" cy="4074001"/>
          </a:xfrm>
          <a:prstGeom prst="rect">
            <a:avLst/>
          </a:prstGeom>
        </p:spPr>
        <p:txBody>
          <a:bodyPr vert="horz" wrap="square" lIns="0" tIns="0" rIns="0" bIns="0" rtlCol="0">
            <a:noAutofit/>
          </a:bodyPr>
          <a:lstStyle/>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8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pic>
        <p:nvPicPr>
          <p:cNvPr id="55298" name="Picture 2"/>
          <p:cNvPicPr>
            <a:picLocks noChangeAspect="1" noChangeArrowheads="1"/>
          </p:cNvPicPr>
          <p:nvPr/>
        </p:nvPicPr>
        <p:blipFill>
          <a:blip r:embed="rId3" cstate="print"/>
          <a:srcRect/>
          <a:stretch>
            <a:fillRect/>
          </a:stretch>
        </p:blipFill>
        <p:spPr bwMode="auto">
          <a:xfrm>
            <a:off x="638862" y="1154075"/>
            <a:ext cx="7839808" cy="4574696"/>
          </a:xfrm>
          <a:prstGeom prst="rect">
            <a:avLst/>
          </a:prstGeom>
          <a:noFill/>
          <a:ln w="9525">
            <a:noFill/>
            <a:miter lim="800000"/>
            <a:headEnd/>
            <a:tailEnd/>
          </a:ln>
        </p:spPr>
      </p:pic>
      <p:sp>
        <p:nvSpPr>
          <p:cNvPr id="7" name="TextBox 6"/>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design</a:t>
            </a: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Problem Statement</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691435" cy="4074001"/>
          </a:xfrm>
          <a:prstGeom prst="rect">
            <a:avLst/>
          </a:prstGeom>
        </p:spPr>
        <p:txBody>
          <a:bodyPr vert="horz" wrap="square" lIns="0" tIns="0" rIns="0" bIns="0" rtlCol="0">
            <a:noAutofit/>
          </a:bodyPr>
          <a:lstStyle/>
          <a:p>
            <a:pPr marL="12700" algn="just"/>
            <a:r>
              <a:rPr lang="en-US" spc="200" dirty="0" smtClean="0">
                <a:solidFill>
                  <a:schemeClr val="accent1">
                    <a:lumMod val="75000"/>
                  </a:schemeClr>
                </a:solidFill>
                <a:latin typeface="Arial"/>
                <a:cs typeface="Arial"/>
              </a:rPr>
              <a:t>“How can we take advantage of the mobile </a:t>
            </a:r>
            <a:r>
              <a:rPr lang="en-US" spc="200" smtClean="0">
                <a:solidFill>
                  <a:schemeClr val="accent1">
                    <a:lumMod val="75000"/>
                  </a:schemeClr>
                </a:solidFill>
                <a:latin typeface="Arial"/>
                <a:cs typeface="Arial"/>
              </a:rPr>
              <a:t>platform and provide </a:t>
            </a:r>
            <a:r>
              <a:rPr lang="en-US" spc="200" dirty="0" smtClean="0">
                <a:solidFill>
                  <a:schemeClr val="accent1">
                    <a:lumMod val="75000"/>
                  </a:schemeClr>
                </a:solidFill>
                <a:latin typeface="Arial"/>
                <a:cs typeface="Arial"/>
              </a:rPr>
              <a:t>the user with relevant recipes based one specific ingredients, and taking any user defined restrictions, like allergies, into consideration.”</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a:solidFill>
                  <a:schemeClr val="tx1">
                    <a:lumMod val="50000"/>
                    <a:lumOff val="50000"/>
                  </a:schemeClr>
                </a:solidFill>
                <a:latin typeface="Arial"/>
                <a:cs typeface="Arial"/>
              </a:rPr>
              <a:t>9</a:t>
            </a:r>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design</a:t>
            </a: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1141</TotalTime>
  <Words>1860</Words>
  <Application>Microsoft Office PowerPoint</Application>
  <PresentationFormat>On-screen Show (4:3)</PresentationFormat>
  <Paragraphs>733</Paragraphs>
  <Slides>40</Slides>
  <Notes>23</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45" baseType="lpstr">
      <vt:lpstr>Arial</vt:lpstr>
      <vt:lpstr>Calibri</vt:lpstr>
      <vt:lpstr>Calibri Light</vt:lpstr>
      <vt:lpstr>Office Theme</vt:lpstr>
      <vt:lpstr>Visio</vt:lpstr>
      <vt:lpstr>Dishcover</vt:lpstr>
      <vt:lpstr>PowerPoint Presentation</vt:lpstr>
      <vt:lpstr>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Login</vt:lpstr>
      <vt:lpstr>PowerPoint Presentation</vt:lpstr>
      <vt:lpstr>PowerPoint Presentation</vt:lpstr>
      <vt:lpstr>PowerPoint Presentation</vt:lpstr>
      <vt:lpstr>Model Component</vt:lpstr>
      <vt:lpstr>PowerPoint Presentation</vt:lpstr>
      <vt:lpstr>PowerPoint Presentation</vt:lpstr>
      <vt:lpstr>PowerPoint Presentation</vt:lpstr>
      <vt:lpstr>PowerPoint Presentation</vt:lpstr>
      <vt:lpstr>Search Algorithm</vt:lpstr>
      <vt:lpstr>PowerPoint Presentation</vt:lpstr>
      <vt:lpstr>PowerPoint Presentation</vt:lpstr>
      <vt:lpstr>PowerPoint Presentation</vt:lpstr>
      <vt:lpstr>PowerPoint Presentation</vt:lpstr>
      <vt:lpstr>Test</vt:lpstr>
      <vt:lpstr>PowerPoint Presentation</vt:lpstr>
      <vt:lpstr>PowerPoint Presentation</vt:lpstr>
      <vt:lpstr>Conclusion</vt:lpstr>
      <vt:lpstr>PowerPoint Presentation</vt:lpstr>
      <vt:lpstr>Future Work</vt:lpstr>
      <vt:lpstr>PowerPoint Presentation</vt:lpstr>
      <vt:lpstr>Demonstration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Motivation</dc:title>
  <dc:creator>Jacob Wortmann</dc:creator>
  <cp:lastModifiedBy>Jacob Wortmann</cp:lastModifiedBy>
  <cp:revision>149</cp:revision>
  <dcterms:created xsi:type="dcterms:W3CDTF">2014-01-11T16:25:36Z</dcterms:created>
  <dcterms:modified xsi:type="dcterms:W3CDTF">2014-06-11T09:36:56Z</dcterms:modified>
</cp:coreProperties>
</file>